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76" r:id="rId2"/>
    <p:sldId id="259" r:id="rId3"/>
    <p:sldId id="260" r:id="rId4"/>
    <p:sldId id="261" r:id="rId5"/>
    <p:sldId id="258" r:id="rId6"/>
    <p:sldId id="263" r:id="rId7"/>
    <p:sldId id="264" r:id="rId8"/>
    <p:sldId id="266" r:id="rId9"/>
    <p:sldId id="267" r:id="rId10"/>
    <p:sldId id="268" r:id="rId11"/>
    <p:sldId id="277" r:id="rId12"/>
    <p:sldId id="272" r:id="rId13"/>
    <p:sldId id="270" r:id="rId14"/>
    <p:sldId id="271" r:id="rId15"/>
    <p:sldId id="273" r:id="rId16"/>
    <p:sldId id="27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6385"/>
  </p:normalViewPr>
  <p:slideViewPr>
    <p:cSldViewPr snapToGrid="0" snapToObjects="1">
      <p:cViewPr varScale="1">
        <p:scale>
          <a:sx n="90" d="100"/>
          <a:sy n="90" d="100"/>
        </p:scale>
        <p:origin x="23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2848A0-8679-764C-8916-84F54B40B021}" type="datetimeFigureOut">
              <a:rPr lang="en-US" smtClean="0"/>
              <a:t>3/24/20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55F566-FF33-CF46-86B9-5DE4430ACB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695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Have you ever thought about for Rental market –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Manhattan or other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Boroughs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F566-FF33-CF46-86B9-5DE4430ACB1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439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target consumer – vacation rental property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F566-FF33-CF46-86B9-5DE4430ACB1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1128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Give</a:t>
            </a:r>
            <a:r>
              <a:rPr lang="zh-CN" altLang="en-US" dirty="0"/>
              <a:t> </a:t>
            </a:r>
            <a:r>
              <a:rPr lang="en-US" altLang="zh-CN" dirty="0"/>
              <a:t>answer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beginning</a:t>
            </a:r>
            <a:endParaRPr lang="en-US" dirty="0"/>
          </a:p>
          <a:p>
            <a:r>
              <a:rPr lang="en-US" dirty="0"/>
              <a:t>Intuition: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most profitable Airbnb’s are located in Manhattan that has the most attractions. Our analysis reveals this approach to be totally wrong.</a:t>
            </a:r>
          </a:p>
          <a:p>
            <a:r>
              <a:rPr lang="en-US" dirty="0"/>
              <a:t>Acceptable investment – features(waterfront property / NYC landmark 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F566-FF33-CF46-86B9-5DE4430ACB1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703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F566-FF33-CF46-86B9-5DE4430ACB1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767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pre, we will show you a specific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F566-FF33-CF46-86B9-5DE4430ACB1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935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Accommodates: Indicates the amount of people the host is allowing to occupy the property. 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guests_included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Indicates the number of guests the host is allowing you to bring along. 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extra_people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Additional charge per additional guests you bring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F566-FF33-CF46-86B9-5DE4430ACB1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033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Upper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lower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letters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F566-FF33-CF46-86B9-5DE4430ACB1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516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Trend, non constant variance, sticky</a:t>
            </a:r>
          </a:p>
          <a:p>
            <a:r>
              <a:rPr lang="en-US" dirty="0"/>
              <a:t>Null hypothesis : unit root is present / not stationary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reject the null hypothesis that the data is not stationary at the 95% confidence level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F566-FF33-CF46-86B9-5DE4430ACB1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973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In real life, the values of parameter p and q are usually no more than 4.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F566-FF33-CF46-86B9-5DE4430ACB1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35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Asset diversification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F566-FF33-CF46-86B9-5DE4430ACB1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66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Although we assume, still important to understand the risk we are facing</a:t>
            </a:r>
          </a:p>
          <a:p>
            <a:r>
              <a:rPr lang="en-US" altLang="zh-CN" dirty="0"/>
              <a:t>So when I prepared for presenting, I decided to add this visualization to dip </a:t>
            </a:r>
            <a:r>
              <a:rPr lang="en-US" altLang="zh-CN"/>
              <a:t>deeper about..</a:t>
            </a:r>
            <a:endParaRPr lang="en-US" altLang="zh-CN" dirty="0"/>
          </a:p>
          <a:p>
            <a:r>
              <a:rPr lang="en-US" altLang="zh-CN" dirty="0"/>
              <a:t>Show the property value changes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specific</a:t>
            </a:r>
            <a:r>
              <a:rPr lang="zh-CN" altLang="en-US" dirty="0"/>
              <a:t> </a:t>
            </a:r>
            <a:r>
              <a:rPr lang="en-US" altLang="zh-CN" dirty="0"/>
              <a:t>year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F566-FF33-CF46-86B9-5DE4430ACB1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939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5F566-FF33-CF46-86B9-5DE4430ACB1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696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64F3C-7B77-9C4F-8B0B-D192C9A29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28C3AB-7A04-D845-9A69-2166D5A11C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0FBB6-54FF-8B44-98A4-85E518A7D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A358-AA49-FD40-80F5-CB3B4A9903A2}" type="datetimeFigureOut">
              <a:rPr lang="en-US" smtClean="0"/>
              <a:t>3/24/20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E12D5-8CC9-174F-8299-4A85A8C73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94CF7-5C95-3E4F-8BE7-9C0698CF6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F28D-92B6-3F4F-8B3B-8AF166C6C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259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D8D74-BD11-D440-88F6-346452854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B0AB4E-E373-6842-BECF-BDE603B9D2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70C79-C351-5C49-96DF-9F59F8861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A358-AA49-FD40-80F5-CB3B4A9903A2}" type="datetimeFigureOut">
              <a:rPr lang="en-US" smtClean="0"/>
              <a:t>3/24/20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EE7CF-3001-E84C-9964-0060CF86C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CA520-6D95-9F43-9F2D-2D4CC45B8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F28D-92B6-3F4F-8B3B-8AF166C6C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023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CBE235-3D2D-1E42-BFFD-724D9A69FA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285E98-9767-164A-923D-124E47CDEE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ED1C0-045E-B241-8BEB-2E028A4DA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A358-AA49-FD40-80F5-CB3B4A9903A2}" type="datetimeFigureOut">
              <a:rPr lang="en-US" smtClean="0"/>
              <a:t>3/24/20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4F30C-29DC-084A-B560-5E725EC56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703C51-9397-9B4A-9E0C-30DCA2068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F28D-92B6-3F4F-8B3B-8AF166C6C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917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D1D18-2763-4D44-A550-299C95637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D1CCA-F09F-5B42-9D6C-DA9A3AC15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62CBE8-F37B-7248-AD46-AC9FF744F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A358-AA49-FD40-80F5-CB3B4A9903A2}" type="datetimeFigureOut">
              <a:rPr lang="en-US" smtClean="0"/>
              <a:t>3/24/20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EA429-B962-D845-B522-E9BA90688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7E865-539B-ED42-A0BE-28EDF4095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F28D-92B6-3F4F-8B3B-8AF166C6C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368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E5C46-965F-9E40-B570-BB0FCA2FB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9DA9F-2875-5048-B72A-614E38267E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7FB02-4685-DC4F-97AC-ABE88E878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A358-AA49-FD40-80F5-CB3B4A9903A2}" type="datetimeFigureOut">
              <a:rPr lang="en-US" smtClean="0"/>
              <a:t>3/24/20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A5AA3-F2C0-A343-B97E-860CE3382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033D96-632A-4B4C-9533-221C12742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F28D-92B6-3F4F-8B3B-8AF166C6C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67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2E272-18C4-2645-A312-FC244EA3D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087C0-159D-DA4F-A34F-B09B7B458E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DCE71-CB06-5C48-A698-FF15D78A2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DAD82E-97EC-8C4C-9199-C52D70453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A358-AA49-FD40-80F5-CB3B4A9903A2}" type="datetimeFigureOut">
              <a:rPr lang="en-US" smtClean="0"/>
              <a:t>3/24/20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DE1BDF-A25C-8E45-9BD4-E65D266CB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3EF0D2-6F18-BC4F-8251-194ED1A64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F28D-92B6-3F4F-8B3B-8AF166C6C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05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CD75E-D643-8F4A-949D-D8B822D04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C4F6D9-30B5-3848-964F-60D7514AF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3AED20-A4ED-6B4D-B7DC-D0C0240E4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81B5C-782C-6242-A1F8-E268012F15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CB0AFA-E143-E347-8556-89241B1025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9D73BE-6807-5040-8AFD-64FCD6A45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A358-AA49-FD40-80F5-CB3B4A9903A2}" type="datetimeFigureOut">
              <a:rPr lang="en-US" smtClean="0"/>
              <a:t>3/24/20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0CE90E-8A1C-4B43-8D06-C8A636995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C4A425-BC18-9949-A9BD-4401494B8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F28D-92B6-3F4F-8B3B-8AF166C6C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618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9A394-5646-8F4E-97C5-60470A435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5A6313-3227-D444-8492-A16B48C4E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A358-AA49-FD40-80F5-CB3B4A9903A2}" type="datetimeFigureOut">
              <a:rPr lang="en-US" smtClean="0"/>
              <a:t>3/24/20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B5C9EC-1EED-EB41-BA94-BE502F62D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C87FBD-E94A-9049-B5E4-39916C189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F28D-92B6-3F4F-8B3B-8AF166C6C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675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42C942-8098-7F4A-8981-0189BE964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A358-AA49-FD40-80F5-CB3B4A9903A2}" type="datetimeFigureOut">
              <a:rPr lang="en-US" smtClean="0"/>
              <a:t>3/24/20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E18081-CE95-1C48-9C79-C2C28B50A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0C6A50-7598-2A4D-99AE-C0C8E9801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F28D-92B6-3F4F-8B3B-8AF166C6C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243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F5BCA-2F1D-8148-A2BB-F04B849D1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E6DC1-C701-3349-BD8E-A7B27BF9E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BA57F2-F946-EE4F-9CC8-0753650BF4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005C60-3FB4-ED41-B71F-6DBE3DDAA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A358-AA49-FD40-80F5-CB3B4A9903A2}" type="datetimeFigureOut">
              <a:rPr lang="en-US" smtClean="0"/>
              <a:t>3/24/20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8FB4C-0995-B241-B6B9-347341682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7BB23C-BD36-284C-ACA1-0332864A8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F28D-92B6-3F4F-8B3B-8AF166C6C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241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26D6A-07A2-D049-8406-B7BC6148F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F89407-FDDE-C241-A7EE-640E824812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13A20E-F328-5444-8C02-B9D19B4DD7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DF7C3D-97BF-584C-ADAA-560C717D9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7A358-AA49-FD40-80F5-CB3B4A9903A2}" type="datetimeFigureOut">
              <a:rPr lang="en-US" smtClean="0"/>
              <a:t>3/24/20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C2ADCE-AFDC-4942-8B64-3327EDDE0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8CE649-2314-C246-9782-2AD1A73B6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5F28D-92B6-3F4F-8B3B-8AF166C6C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195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B36ED2-6467-874A-AD8B-3C5491915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7E44D8-0268-0D45-8D81-29F979B82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FAD228-8E3F-8042-945F-3A642BBF58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A358-AA49-FD40-80F5-CB3B4A9903A2}" type="datetimeFigureOut">
              <a:rPr lang="en-US" smtClean="0"/>
              <a:t>3/24/20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81279-B771-E94C-B709-94184B496D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A1FA6-879A-8C4B-A828-285E6510C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85F28D-92B6-3F4F-8B3B-8AF166C6C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03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1.png"/><Relationship Id="rId5" Type="http://schemas.openxmlformats.org/officeDocument/2006/relationships/image" Target="../media/image1.tiff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raw.githubusercontent.com/fedhere/PUI2015_EC/master/mam1612_EC/nyc-zip-code-tabulation-areas-polygons.geojson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A87110-AC3B-A940-B3CF-0F3120189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72" y="339641"/>
            <a:ext cx="1486280" cy="8257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76C5C3-7CE8-A549-9231-CE803FB4575D}"/>
              </a:ext>
            </a:extLst>
          </p:cNvPr>
          <p:cNvSpPr txBox="1"/>
          <p:nvPr/>
        </p:nvSpPr>
        <p:spPr>
          <a:xfrm>
            <a:off x="3745281" y="2462420"/>
            <a:ext cx="47014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800" b="1" dirty="0">
                <a:solidFill>
                  <a:schemeClr val="accent1">
                    <a:lumMod val="75000"/>
                  </a:schemeClr>
                </a:solidFill>
              </a:rPr>
              <a:t>DATA CHALLENGE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05FF8A-3E53-0D44-ACE4-FBB755403C47}"/>
              </a:ext>
            </a:extLst>
          </p:cNvPr>
          <p:cNvSpPr txBox="1"/>
          <p:nvPr/>
        </p:nvSpPr>
        <p:spPr>
          <a:xfrm>
            <a:off x="4141068" y="3564584"/>
            <a:ext cx="39098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Author:   Yunuo(Megan) Wu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518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09D124-567F-6640-A0F3-B8724B331493}"/>
              </a:ext>
            </a:extLst>
          </p:cNvPr>
          <p:cNvSpPr txBox="1">
            <a:spLocks/>
          </p:cNvSpPr>
          <p:nvPr/>
        </p:nvSpPr>
        <p:spPr>
          <a:xfrm>
            <a:off x="371094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CN" sz="2800" dirty="0"/>
              <a:t>4. Data Application</a:t>
            </a:r>
            <a:endParaRPr lang="en-US" sz="2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682DCCE-7689-E14E-A98D-D9288CB52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72" y="339641"/>
            <a:ext cx="1486280" cy="8257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5DEC35D-A9DF-9F4F-86F1-E163A7BC615B}"/>
              </a:ext>
            </a:extLst>
          </p:cNvPr>
          <p:cNvSpPr txBox="1"/>
          <p:nvPr/>
        </p:nvSpPr>
        <p:spPr>
          <a:xfrm>
            <a:off x="4874773" y="2266863"/>
            <a:ext cx="7162284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Personized Recommendation</a:t>
            </a:r>
          </a:p>
          <a:p>
            <a:endParaRPr lang="en-US" sz="1500" dirty="0"/>
          </a:p>
          <a:p>
            <a:r>
              <a:rPr lang="en-US" sz="1500" dirty="0"/>
              <a:t>For investors who want to </a:t>
            </a:r>
            <a:r>
              <a:rPr lang="en-US" sz="1500" dirty="0">
                <a:solidFill>
                  <a:srgbClr val="C00000"/>
                </a:solidFill>
              </a:rPr>
              <a:t>reach to the breakeven point as soon as possible</a:t>
            </a:r>
            <a:r>
              <a:rPr lang="en-US" sz="1500" dirty="0"/>
              <a:t>:</a:t>
            </a:r>
          </a:p>
          <a:p>
            <a:r>
              <a:rPr lang="en-US" sz="1500" dirty="0">
                <a:solidFill>
                  <a:schemeClr val="accent1">
                    <a:lumMod val="75000"/>
                  </a:schemeClr>
                </a:solidFill>
              </a:rPr>
              <a:t>10306(Staten Island)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located in Richmond County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has the lowest payback period</a:t>
            </a:r>
          </a:p>
          <a:p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For investors who have </a:t>
            </a:r>
            <a:r>
              <a:rPr lang="en-US" sz="1500" dirty="0">
                <a:solidFill>
                  <a:srgbClr val="C00000"/>
                </a:solidFill>
              </a:rPr>
              <a:t>limited budget</a:t>
            </a:r>
            <a:r>
              <a:rPr lang="en-US" sz="1500" dirty="0"/>
              <a:t>:</a:t>
            </a:r>
          </a:p>
          <a:p>
            <a:r>
              <a:rPr lang="en-US" sz="1500" dirty="0">
                <a:solidFill>
                  <a:schemeClr val="accent1">
                    <a:lumMod val="75000"/>
                  </a:schemeClr>
                </a:solidFill>
              </a:rPr>
              <a:t>11434(Queens)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located in Jamaica 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has the lowest initial investment</a:t>
            </a:r>
          </a:p>
          <a:p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For investors </a:t>
            </a:r>
            <a:r>
              <a:rPr lang="en-US" sz="1500" dirty="0">
                <a:solidFill>
                  <a:srgbClr val="C00000"/>
                </a:solidFill>
              </a:rPr>
              <a:t>without special preference</a:t>
            </a:r>
            <a:r>
              <a:rPr lang="en-US" sz="1500" dirty="0"/>
              <a:t>:</a:t>
            </a:r>
          </a:p>
          <a:p>
            <a:r>
              <a:rPr lang="en-US" sz="1500" dirty="0">
                <a:solidFill>
                  <a:schemeClr val="accent1">
                    <a:lumMod val="75000"/>
                  </a:schemeClr>
                </a:solidFill>
              </a:rPr>
              <a:t>10303(Staten Island)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located in Richmond County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a good balance between initial investment and payback period</a:t>
            </a:r>
          </a:p>
          <a:p>
            <a:endParaRPr lang="en-US" sz="1500" dirty="0"/>
          </a:p>
          <a:p>
            <a:endParaRPr lang="en-US" sz="17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7B73F0-1C9F-6544-8010-F36D10BC4457}"/>
              </a:ext>
            </a:extLst>
          </p:cNvPr>
          <p:cNvSpPr txBox="1"/>
          <p:nvPr/>
        </p:nvSpPr>
        <p:spPr>
          <a:xfrm>
            <a:off x="280416" y="4068617"/>
            <a:ext cx="4059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 top five zip codes which have the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smallest payback period </a:t>
            </a:r>
          </a:p>
        </p:txBody>
      </p:sp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142988-BB2A-B447-8558-ACEC048F20E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33287" y="2589486"/>
            <a:ext cx="2827978" cy="1519937"/>
          </a:xfrm>
          <a:prstGeom prst="rect">
            <a:avLst/>
          </a:prstGeom>
        </p:spPr>
      </p:pic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0EE492-1FDA-B946-88C4-0F77CA30CFF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33287" y="4690724"/>
            <a:ext cx="2870867" cy="149157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1D9012A-486E-7443-BB1F-1FE77403B99D}"/>
              </a:ext>
            </a:extLst>
          </p:cNvPr>
          <p:cNvSpPr txBox="1"/>
          <p:nvPr/>
        </p:nvSpPr>
        <p:spPr>
          <a:xfrm>
            <a:off x="1087152" y="6226321"/>
            <a:ext cx="2228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 top five zip codes which have the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smallest initial investment  </a:t>
            </a:r>
          </a:p>
        </p:txBody>
      </p:sp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11BC5EB-C5A2-1647-BD08-5EA59F3A76E3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468366" y="202521"/>
            <a:ext cx="5516626" cy="16262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8854EC-CCA9-D945-9E62-9208AB14D084}"/>
              </a:ext>
            </a:extLst>
          </p:cNvPr>
          <p:cNvSpPr/>
          <p:nvPr/>
        </p:nvSpPr>
        <p:spPr>
          <a:xfrm>
            <a:off x="934976" y="2603774"/>
            <a:ext cx="1024128" cy="1479131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4C00771-3DEE-844F-88F9-AC84444839DB}"/>
              </a:ext>
            </a:extLst>
          </p:cNvPr>
          <p:cNvSpPr/>
          <p:nvPr/>
        </p:nvSpPr>
        <p:spPr>
          <a:xfrm>
            <a:off x="3048857" y="4674587"/>
            <a:ext cx="461014" cy="1479131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4C8EA2-94DF-FA4D-9B17-6F299529DBCD}"/>
              </a:ext>
            </a:extLst>
          </p:cNvPr>
          <p:cNvSpPr/>
          <p:nvPr/>
        </p:nvSpPr>
        <p:spPr>
          <a:xfrm>
            <a:off x="883689" y="4689468"/>
            <a:ext cx="461014" cy="1479131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323A55-3C36-3A42-AF1F-5E74B7F0FEC3}"/>
              </a:ext>
            </a:extLst>
          </p:cNvPr>
          <p:cNvCxnSpPr>
            <a:cxnSpLocks/>
          </p:cNvCxnSpPr>
          <p:nvPr/>
        </p:nvCxnSpPr>
        <p:spPr>
          <a:xfrm>
            <a:off x="1058576" y="3023616"/>
            <a:ext cx="257551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C2FC1B5-F1C0-5740-AEB3-EE4C5FC1208B}"/>
              </a:ext>
            </a:extLst>
          </p:cNvPr>
          <p:cNvCxnSpPr>
            <a:cxnSpLocks/>
          </p:cNvCxnSpPr>
          <p:nvPr/>
        </p:nvCxnSpPr>
        <p:spPr>
          <a:xfrm>
            <a:off x="1058575" y="3804666"/>
            <a:ext cx="257551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AA84C46-0831-F244-859E-915D5D68D020}"/>
              </a:ext>
            </a:extLst>
          </p:cNvPr>
          <p:cNvCxnSpPr>
            <a:cxnSpLocks/>
          </p:cNvCxnSpPr>
          <p:nvPr/>
        </p:nvCxnSpPr>
        <p:spPr>
          <a:xfrm>
            <a:off x="1026726" y="5119116"/>
            <a:ext cx="257551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E04DEC0-67A7-9545-B5EE-F38975CEC58D}"/>
              </a:ext>
            </a:extLst>
          </p:cNvPr>
          <p:cNvCxnSpPr>
            <a:cxnSpLocks/>
          </p:cNvCxnSpPr>
          <p:nvPr/>
        </p:nvCxnSpPr>
        <p:spPr>
          <a:xfrm>
            <a:off x="1026726" y="5371288"/>
            <a:ext cx="257551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Line Callout 1 34">
            <a:extLst>
              <a:ext uri="{FF2B5EF4-FFF2-40B4-BE49-F238E27FC236}">
                <a16:creationId xmlns:a16="http://schemas.microsoft.com/office/drawing/2014/main" id="{B4A1CE66-729C-5E49-9276-7B9EA283850D}"/>
              </a:ext>
            </a:extLst>
          </p:cNvPr>
          <p:cNvSpPr/>
          <p:nvPr/>
        </p:nvSpPr>
        <p:spPr>
          <a:xfrm>
            <a:off x="9534144" y="4212380"/>
            <a:ext cx="2268408" cy="494608"/>
          </a:xfrm>
          <a:prstGeom prst="borderCallout1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Property Portfolio?</a:t>
            </a:r>
          </a:p>
        </p:txBody>
      </p:sp>
    </p:spTree>
    <p:extLst>
      <p:ext uri="{BB962C8B-B14F-4D97-AF65-F5344CB8AC3E}">
        <p14:creationId xmlns:p14="http://schemas.microsoft.com/office/powerpoint/2010/main" val="3595715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09D124-567F-6640-A0F3-B8724B331493}"/>
              </a:ext>
            </a:extLst>
          </p:cNvPr>
          <p:cNvSpPr txBox="1">
            <a:spLocks/>
          </p:cNvSpPr>
          <p:nvPr/>
        </p:nvSpPr>
        <p:spPr>
          <a:xfrm>
            <a:off x="371094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CN" sz="2800"/>
              <a:t>5. Data Visualization</a:t>
            </a:r>
            <a:endParaRPr lang="en-US" sz="2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682DCCE-7689-E14E-A98D-D9288CB52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72" y="339641"/>
            <a:ext cx="1486280" cy="825711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94ED76A-C459-C649-87DA-A5AAF1C570E0}"/>
              </a:ext>
            </a:extLst>
          </p:cNvPr>
          <p:cNvSpPr txBox="1">
            <a:spLocks/>
          </p:cNvSpPr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/>
            <a:r>
              <a:rPr lang="en-US" sz="1700" b="1" dirty="0"/>
              <a:t>5.</a:t>
            </a:r>
            <a:r>
              <a:rPr lang="en-US" altLang="zh-CN" sz="1700" b="1" dirty="0"/>
              <a:t>1 </a:t>
            </a:r>
            <a:r>
              <a:rPr lang="en-US" sz="1700" b="1" dirty="0"/>
              <a:t>Stackplot </a:t>
            </a:r>
          </a:p>
          <a:p>
            <a:pPr marL="457200" lvl="1"/>
            <a:endParaRPr lang="en-US" sz="1700" b="1" dirty="0"/>
          </a:p>
          <a:p>
            <a:pPr marL="457200" lvl="1"/>
            <a:r>
              <a:rPr lang="en-US" sz="1700" dirty="0"/>
              <a:t>Reason:</a:t>
            </a:r>
            <a:r>
              <a:rPr lang="zh-CN" altLang="en-US" sz="1700" dirty="0"/>
              <a:t> </a:t>
            </a:r>
            <a:endParaRPr lang="en-US" altLang="zh-CN" sz="1700" dirty="0"/>
          </a:p>
          <a:p>
            <a:pPr marL="228600" lvl="1" indent="0">
              <a:buNone/>
            </a:pPr>
            <a:r>
              <a:rPr lang="en-US" sz="1700" dirty="0"/>
              <a:t>    understand the market</a:t>
            </a:r>
          </a:p>
          <a:p>
            <a:pPr marL="228600" lvl="1" indent="0">
              <a:buNone/>
            </a:pPr>
            <a:r>
              <a:rPr lang="en-US" sz="1700" dirty="0"/>
              <a:t>    – </a:t>
            </a:r>
            <a:r>
              <a:rPr lang="en-US" altLang="zh-CN" sz="1700" dirty="0"/>
              <a:t>property</a:t>
            </a:r>
            <a:r>
              <a:rPr lang="zh-CN" altLang="en-US" sz="1700" dirty="0"/>
              <a:t> </a:t>
            </a:r>
            <a:r>
              <a:rPr lang="en-US" altLang="zh-CN" sz="1700" dirty="0"/>
              <a:t>value</a:t>
            </a:r>
            <a:r>
              <a:rPr lang="zh-CN" altLang="en-US" sz="1700" dirty="0"/>
              <a:t> </a:t>
            </a:r>
            <a:r>
              <a:rPr lang="en-US" sz="1700" dirty="0"/>
              <a:t>change</a:t>
            </a:r>
            <a:endParaRPr lang="en-US" sz="1700" b="1" dirty="0"/>
          </a:p>
          <a:p>
            <a:pPr marL="457200" lvl="1"/>
            <a:endParaRPr lang="en-US" sz="17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495A74-D3C5-B84C-91F5-9BF212CB8FC8}"/>
              </a:ext>
            </a:extLst>
          </p:cNvPr>
          <p:cNvSpPr txBox="1"/>
          <p:nvPr/>
        </p:nvSpPr>
        <p:spPr>
          <a:xfrm>
            <a:off x="4907513" y="4241899"/>
            <a:ext cx="683264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Sell properties in the future?</a:t>
            </a:r>
            <a:endParaRPr lang="en-US" dirty="0"/>
          </a:p>
          <a:p>
            <a:endParaRPr lang="en-US" dirty="0"/>
          </a:p>
          <a:p>
            <a:pPr marL="342900" lvl="0" indent="-342900">
              <a:buFont typeface="+mj-lt"/>
              <a:buAutoNum type="arabicParenR"/>
            </a:pPr>
            <a:r>
              <a:rPr lang="en-US" dirty="0">
                <a:solidFill>
                  <a:srgbClr val="C00000"/>
                </a:solidFill>
              </a:rPr>
              <a:t>Staten Island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higher</a:t>
            </a:r>
            <a:r>
              <a:rPr lang="zh-CN" altLang="en-US" dirty="0"/>
              <a:t> </a:t>
            </a:r>
            <a:r>
              <a:rPr lang="en-US" altLang="zh-CN" dirty="0"/>
              <a:t>asset</a:t>
            </a:r>
            <a:r>
              <a:rPr lang="zh-CN" altLang="en-US" dirty="0"/>
              <a:t> </a:t>
            </a:r>
            <a:r>
              <a:rPr lang="en-US" altLang="zh-CN" dirty="0"/>
              <a:t>appreciation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10306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lower</a:t>
            </a:r>
            <a:r>
              <a:rPr lang="zh-CN" altLang="en-US" dirty="0"/>
              <a:t> </a:t>
            </a:r>
            <a:r>
              <a:rPr lang="en-US" altLang="zh-CN" dirty="0"/>
              <a:t>asset</a:t>
            </a:r>
            <a:r>
              <a:rPr lang="zh-CN" altLang="en-US" dirty="0"/>
              <a:t> </a:t>
            </a:r>
            <a:r>
              <a:rPr lang="en-US" altLang="zh-CN" dirty="0"/>
              <a:t>appreciation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11303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lvl="0"/>
            <a:r>
              <a:rPr lang="en-US" altLang="zh-CN" dirty="0">
                <a:solidFill>
                  <a:srgbClr val="C00000"/>
                </a:solidFill>
              </a:rPr>
              <a:t>2)   Queens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endParaRPr lang="en-US" dirty="0">
              <a:solidFill>
                <a:srgbClr val="C0000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asset depreciation</a:t>
            </a:r>
            <a:r>
              <a:rPr lang="zh-CN" altLang="en-US" dirty="0"/>
              <a:t> </a:t>
            </a:r>
            <a:r>
              <a:rPr lang="en-US" altLang="zh-CN" dirty="0"/>
              <a:t>in 11434</a:t>
            </a:r>
            <a:endParaRPr lang="en-US" dirty="0"/>
          </a:p>
          <a:p>
            <a:pPr lvl="0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3281C32-E965-DA44-8804-4D24FAA07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5406" y="531530"/>
            <a:ext cx="6790922" cy="385157"/>
          </a:xfrm>
          <a:prstGeom prst="rect">
            <a:avLst/>
          </a:prstGeom>
          <a:ln>
            <a:solidFill>
              <a:srgbClr val="C00000"/>
            </a:solidFill>
          </a:ln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7D516CA-C313-3346-9B71-01BCF395AE5A}"/>
              </a:ext>
            </a:extLst>
          </p:cNvPr>
          <p:cNvCxnSpPr/>
          <p:nvPr/>
        </p:nvCxnSpPr>
        <p:spPr>
          <a:xfrm>
            <a:off x="4952654" y="531530"/>
            <a:ext cx="6823674" cy="3851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272A6CE-2694-E74B-986E-CE656195E03D}"/>
              </a:ext>
            </a:extLst>
          </p:cNvPr>
          <p:cNvCxnSpPr/>
          <p:nvPr/>
        </p:nvCxnSpPr>
        <p:spPr>
          <a:xfrm flipV="1">
            <a:off x="4985406" y="531530"/>
            <a:ext cx="6790922" cy="38515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55DE97D-4BD0-834C-8A64-8EF06908C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5405" y="1526947"/>
            <a:ext cx="7174233" cy="238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48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09D124-567F-6640-A0F3-B8724B331493}"/>
              </a:ext>
            </a:extLst>
          </p:cNvPr>
          <p:cNvSpPr txBox="1">
            <a:spLocks/>
          </p:cNvSpPr>
          <p:nvPr/>
        </p:nvSpPr>
        <p:spPr>
          <a:xfrm>
            <a:off x="371094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CN" sz="2800" dirty="0"/>
              <a:t>5. Data Visualization</a:t>
            </a:r>
            <a:endParaRPr lang="en-US" sz="2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682DCCE-7689-E14E-A98D-D9288CB52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72" y="339641"/>
            <a:ext cx="1486280" cy="825711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94ED76A-C459-C649-87DA-A5AAF1C570E0}"/>
              </a:ext>
            </a:extLst>
          </p:cNvPr>
          <p:cNvSpPr txBox="1">
            <a:spLocks/>
          </p:cNvSpPr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/>
            <a:r>
              <a:rPr lang="en-US" sz="1700" b="1" dirty="0"/>
              <a:t>5.2</a:t>
            </a:r>
            <a:r>
              <a:rPr lang="en-US" altLang="zh-CN" sz="1700" b="1" dirty="0"/>
              <a:t> </a:t>
            </a:r>
            <a:r>
              <a:rPr lang="en-US" sz="1700" b="1" dirty="0"/>
              <a:t>Boxplot</a:t>
            </a:r>
          </a:p>
          <a:p>
            <a:pPr marL="457200" lvl="1"/>
            <a:endParaRPr lang="en-US" sz="1700" b="1" dirty="0"/>
          </a:p>
          <a:p>
            <a:pPr marL="457200" lvl="1"/>
            <a:r>
              <a:rPr lang="en-US" sz="1700" dirty="0"/>
              <a:t>Reason:</a:t>
            </a:r>
            <a:r>
              <a:rPr lang="zh-CN" altLang="en-US" sz="1700" dirty="0"/>
              <a:t> </a:t>
            </a:r>
            <a:endParaRPr lang="en-US" altLang="zh-CN" sz="1700" dirty="0"/>
          </a:p>
          <a:p>
            <a:pPr marL="228600" lvl="1" indent="0">
              <a:buNone/>
            </a:pPr>
            <a:r>
              <a:rPr lang="en-US" sz="1700" dirty="0"/>
              <a:t>    explore profit risk</a:t>
            </a:r>
          </a:p>
          <a:p>
            <a:pPr marL="228600" lvl="1" indent="0">
              <a:buNone/>
            </a:pPr>
            <a:r>
              <a:rPr lang="en-US" sz="1700" dirty="0"/>
              <a:t>    – Airbnb price fluctuation</a:t>
            </a:r>
            <a:endParaRPr lang="en-US" sz="1700" b="1" dirty="0"/>
          </a:p>
          <a:p>
            <a:pPr marL="457200" lvl="1"/>
            <a:endParaRPr lang="en-US" sz="1700" dirty="0"/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344C65-2E4A-3B4B-B3AD-B7E682F34FA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88260" y="570342"/>
            <a:ext cx="6660946" cy="229811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E495A74-D3C5-B84C-91F5-9BF212CB8FC8}"/>
              </a:ext>
            </a:extLst>
          </p:cNvPr>
          <p:cNvSpPr txBox="1"/>
          <p:nvPr/>
        </p:nvSpPr>
        <p:spPr>
          <a:xfrm>
            <a:off x="4988260" y="3001182"/>
            <a:ext cx="6832646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Same profit in a zip code?</a:t>
            </a:r>
            <a:endParaRPr lang="en-US" dirty="0"/>
          </a:p>
          <a:p>
            <a:endParaRPr lang="en-US" dirty="0"/>
          </a:p>
          <a:p>
            <a:pPr marL="342900" lvl="0" indent="-342900">
              <a:buFont typeface="+mj-lt"/>
              <a:buAutoNum type="arabicParenR"/>
            </a:pPr>
            <a:r>
              <a:rPr lang="en-US" dirty="0">
                <a:solidFill>
                  <a:srgbClr val="C00000"/>
                </a:solidFill>
              </a:rPr>
              <a:t>Staten Island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stable Airbnb price per night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homogeneous profitability</a:t>
            </a:r>
            <a:r>
              <a:rPr lang="zh-CN" altLang="en-US" dirty="0"/>
              <a:t> </a:t>
            </a:r>
            <a:r>
              <a:rPr lang="en-US" altLang="zh-CN" dirty="0"/>
              <a:t>across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houses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lvl="0"/>
            <a:r>
              <a:rPr lang="en-US" altLang="zh-CN" dirty="0">
                <a:solidFill>
                  <a:srgbClr val="C00000"/>
                </a:solidFill>
              </a:rPr>
              <a:t>2)   Queens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endParaRPr lang="en-US" dirty="0">
              <a:solidFill>
                <a:srgbClr val="C00000"/>
              </a:solidFill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Large variance in Airbnb price per night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Heterogeneous profitability</a:t>
            </a:r>
            <a:r>
              <a:rPr lang="zh-CN" altLang="en-US" dirty="0"/>
              <a:t> </a:t>
            </a:r>
            <a:r>
              <a:rPr lang="en-US" altLang="zh-CN" dirty="0"/>
              <a:t>across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houses</a:t>
            </a:r>
          </a:p>
          <a:p>
            <a:pPr lvl="0"/>
            <a:endParaRPr lang="en-US" dirty="0"/>
          </a:p>
          <a:p>
            <a:pPr lvl="0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Suggestion:</a:t>
            </a:r>
          </a:p>
          <a:p>
            <a:pPr lvl="0"/>
            <a:r>
              <a:rPr lang="en-US" dirty="0"/>
              <a:t>Search information for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specific houses </a:t>
            </a:r>
            <a:r>
              <a:rPr lang="en-US" dirty="0"/>
              <a:t>when purchasing rental house in zip code 11434</a:t>
            </a:r>
          </a:p>
        </p:txBody>
      </p:sp>
    </p:spTree>
    <p:extLst>
      <p:ext uri="{BB962C8B-B14F-4D97-AF65-F5344CB8AC3E}">
        <p14:creationId xmlns:p14="http://schemas.microsoft.com/office/powerpoint/2010/main" val="115828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09D124-567F-6640-A0F3-B8724B331493}"/>
              </a:ext>
            </a:extLst>
          </p:cNvPr>
          <p:cNvSpPr txBox="1">
            <a:spLocks/>
          </p:cNvSpPr>
          <p:nvPr/>
        </p:nvSpPr>
        <p:spPr>
          <a:xfrm>
            <a:off x="371094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CN" sz="2800" dirty="0"/>
              <a:t>5. Data Visualization</a:t>
            </a:r>
            <a:endParaRPr lang="en-US" sz="2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682DCCE-7689-E14E-A98D-D9288CB528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672" y="339641"/>
            <a:ext cx="1486280" cy="825711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94ED76A-C459-C649-87DA-A5AAF1C570E0}"/>
              </a:ext>
            </a:extLst>
          </p:cNvPr>
          <p:cNvSpPr txBox="1">
            <a:spLocks/>
          </p:cNvSpPr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/>
            <a:r>
              <a:rPr lang="en-US" sz="1700" b="1" dirty="0"/>
              <a:t>5.</a:t>
            </a:r>
            <a:r>
              <a:rPr lang="en-US" altLang="zh-CN" sz="1700" b="1" dirty="0"/>
              <a:t>2 </a:t>
            </a:r>
            <a:r>
              <a:rPr lang="en-US" sz="1700" b="1" dirty="0"/>
              <a:t>Interactive Map</a:t>
            </a:r>
          </a:p>
          <a:p>
            <a:pPr marL="457200" lvl="1"/>
            <a:endParaRPr lang="en-US" sz="1700" b="1" dirty="0"/>
          </a:p>
          <a:p>
            <a:pPr marL="457200" lvl="1"/>
            <a:r>
              <a:rPr lang="en-US" sz="1700" dirty="0"/>
              <a:t>Reason:</a:t>
            </a:r>
            <a:r>
              <a:rPr lang="zh-CN" altLang="en-US" sz="1700" dirty="0"/>
              <a:t> </a:t>
            </a:r>
            <a:endParaRPr lang="en-US" altLang="zh-CN" sz="1700" dirty="0"/>
          </a:p>
          <a:p>
            <a:pPr marL="228600" lvl="1" indent="0">
              <a:buNone/>
            </a:pPr>
            <a:r>
              <a:rPr lang="en-US" sz="1700" dirty="0"/>
              <a:t>    explore profit driven factor</a:t>
            </a:r>
          </a:p>
          <a:p>
            <a:pPr marL="228600" lvl="1" indent="0">
              <a:buNone/>
            </a:pPr>
            <a:r>
              <a:rPr lang="en-US" sz="1700" dirty="0"/>
              <a:t>    – location</a:t>
            </a:r>
          </a:p>
          <a:p>
            <a:pPr marL="457200" lvl="1"/>
            <a:endParaRPr lang="en-US" sz="1700" dirty="0"/>
          </a:p>
        </p:txBody>
      </p:sp>
      <p:pic>
        <p:nvPicPr>
          <p:cNvPr id="2" name="map-short.mov" descr="map-short.mov">
            <a:hlinkClick r:id="" action="ppaction://media"/>
            <a:extLst>
              <a:ext uri="{FF2B5EF4-FFF2-40B4-BE49-F238E27FC236}">
                <a16:creationId xmlns:a16="http://schemas.microsoft.com/office/drawing/2014/main" id="{5ED98A89-EB21-9A42-9AC6-5EB66D330D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09926" y="1282925"/>
            <a:ext cx="7427820" cy="464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01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09D124-567F-6640-A0F3-B8724B331493}"/>
              </a:ext>
            </a:extLst>
          </p:cNvPr>
          <p:cNvSpPr txBox="1">
            <a:spLocks/>
          </p:cNvSpPr>
          <p:nvPr/>
        </p:nvSpPr>
        <p:spPr>
          <a:xfrm>
            <a:off x="371094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CN" sz="2800" dirty="0"/>
              <a:t>5. Data Visualization</a:t>
            </a:r>
            <a:endParaRPr lang="en-US" sz="2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682DCCE-7689-E14E-A98D-D9288CB52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72" y="339641"/>
            <a:ext cx="1486280" cy="825711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94ED76A-C459-C649-87DA-A5AAF1C570E0}"/>
              </a:ext>
            </a:extLst>
          </p:cNvPr>
          <p:cNvSpPr txBox="1">
            <a:spLocks/>
          </p:cNvSpPr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/>
            <a:r>
              <a:rPr lang="en-US" sz="1700" b="1" dirty="0"/>
              <a:t>5.</a:t>
            </a:r>
            <a:r>
              <a:rPr lang="en-US" altLang="zh-CN" sz="1700" b="1" dirty="0"/>
              <a:t>2 </a:t>
            </a:r>
            <a:r>
              <a:rPr lang="en-US" sz="1700" b="1" dirty="0"/>
              <a:t>Interactive Map</a:t>
            </a:r>
          </a:p>
          <a:p>
            <a:pPr marL="457200" lvl="1"/>
            <a:endParaRPr lang="en-US" sz="17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A7E9B1-7E4A-C54E-A6C6-28BBF00A261B}"/>
              </a:ext>
            </a:extLst>
          </p:cNvPr>
          <p:cNvSpPr txBox="1"/>
          <p:nvPr/>
        </p:nvSpPr>
        <p:spPr>
          <a:xfrm>
            <a:off x="4974785" y="1756255"/>
            <a:ext cx="6698102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Why profitable?</a:t>
            </a:r>
          </a:p>
          <a:p>
            <a:endParaRPr lang="en-US" dirty="0"/>
          </a:p>
          <a:p>
            <a:endParaRPr lang="en-US" dirty="0"/>
          </a:p>
          <a:p>
            <a:pPr marL="342900" lvl="0" indent="-342900">
              <a:buFont typeface="+mj-lt"/>
              <a:buAutoNum type="arabicParenR"/>
            </a:pPr>
            <a:r>
              <a:rPr lang="en-US" dirty="0"/>
              <a:t>Close to the coastline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seascape building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convenient transportation</a:t>
            </a:r>
          </a:p>
          <a:p>
            <a:pPr lvl="0"/>
            <a:endParaRPr lang="en-US" dirty="0"/>
          </a:p>
          <a:p>
            <a:pPr marL="342900" lvl="0" indent="-342900">
              <a:buAutoNum type="arabicParenR" startAt="2"/>
            </a:pPr>
            <a:r>
              <a:rPr lang="en-US" dirty="0"/>
              <a:t>Close to the airport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zip code 11434 is near to JFK airport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choice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tourists</a:t>
            </a:r>
            <a:r>
              <a:rPr lang="zh-CN" altLang="en-US" dirty="0"/>
              <a:t> </a:t>
            </a:r>
            <a:r>
              <a:rPr lang="en-US" altLang="zh-CN" dirty="0"/>
              <a:t>who</a:t>
            </a:r>
            <a:r>
              <a:rPr lang="zh-CN" altLang="en-US" dirty="0"/>
              <a:t> </a:t>
            </a:r>
            <a:r>
              <a:rPr lang="en-US" altLang="zh-CN" dirty="0"/>
              <a:t>just</a:t>
            </a:r>
            <a:r>
              <a:rPr lang="zh-CN" altLang="en-US" dirty="0"/>
              <a:t> </a:t>
            </a:r>
            <a:r>
              <a:rPr lang="en-US" altLang="zh-CN" dirty="0"/>
              <a:t>arrive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scheduled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depart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lvl="0" indent="-342900">
              <a:buAutoNum type="arabicParenR" startAt="3"/>
            </a:pPr>
            <a:r>
              <a:rPr lang="en-US" dirty="0"/>
              <a:t>Close to the ferry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zip code 10306 and 10303 are near to St. George Ferry terminal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easy transportation to Manhattan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the Statue of Liberty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8180AE-8914-A042-AED9-08ED5927C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534" y="3213905"/>
            <a:ext cx="2656731" cy="314346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C0E116-4B94-C641-999E-302D5DDA1612}"/>
              </a:ext>
            </a:extLst>
          </p:cNvPr>
          <p:cNvSpPr/>
          <p:nvPr/>
        </p:nvSpPr>
        <p:spPr>
          <a:xfrm>
            <a:off x="1389888" y="5382108"/>
            <a:ext cx="1024128" cy="975258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4CBC88-2FDE-704A-B83B-C8C24E12F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4132" y="386283"/>
            <a:ext cx="3763053" cy="161788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31064E0-9DD8-FA44-BC45-DC37B91E9F02}"/>
              </a:ext>
            </a:extLst>
          </p:cNvPr>
          <p:cNvSpPr/>
          <p:nvPr/>
        </p:nvSpPr>
        <p:spPr>
          <a:xfrm>
            <a:off x="10648759" y="386283"/>
            <a:ext cx="1118426" cy="775005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655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09D124-567F-6640-A0F3-B8724B331493}"/>
              </a:ext>
            </a:extLst>
          </p:cNvPr>
          <p:cNvSpPr txBox="1">
            <a:spLocks/>
          </p:cNvSpPr>
          <p:nvPr/>
        </p:nvSpPr>
        <p:spPr>
          <a:xfrm>
            <a:off x="371094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CN" sz="2800" dirty="0"/>
              <a:t>6. What’s Next</a:t>
            </a:r>
            <a:endParaRPr lang="en-US" sz="2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682DCCE-7689-E14E-A98D-D9288CB52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72" y="339641"/>
            <a:ext cx="1486280" cy="8257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989739-24DE-474C-B504-1E6D59FEC552}"/>
              </a:ext>
            </a:extLst>
          </p:cNvPr>
          <p:cNvSpPr txBox="1"/>
          <p:nvPr/>
        </p:nvSpPr>
        <p:spPr>
          <a:xfrm>
            <a:off x="5142225" y="997565"/>
            <a:ext cx="6363222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+mj-lt"/>
              <a:buAutoNum type="arabicParenR"/>
            </a:pPr>
            <a:r>
              <a:rPr lang="en-US" sz="2000" b="1" dirty="0">
                <a:solidFill>
                  <a:srgbClr val="C00000"/>
                </a:solidFill>
              </a:rPr>
              <a:t>The ARIMA model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built on average house price of all zip codes in NYC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inaccurate prediction:  not suitable for each zip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Solution:</a:t>
            </a:r>
          </a:p>
          <a:p>
            <a:r>
              <a:rPr lang="en-US" dirty="0"/>
              <a:t>write a for loop to find the best parameters for each zip code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0"/>
            <a:r>
              <a:rPr lang="en-US" sz="2000" b="1" dirty="0">
                <a:solidFill>
                  <a:srgbClr val="C00000"/>
                </a:solidFill>
              </a:rPr>
              <a:t>2)   Occupancy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 75% as the occupancy rate for all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inaccurate prediction:  higher in popular destinations</a:t>
            </a:r>
          </a:p>
          <a:p>
            <a:endParaRPr lang="en-US" dirty="0"/>
          </a:p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Solution: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/>
              <a:t>Improve the model with information in </a:t>
            </a:r>
            <a:r>
              <a:rPr lang="en-US" dirty="0" err="1"/>
              <a:t>Mashvisor</a:t>
            </a:r>
            <a:r>
              <a:rPr lang="en-US" dirty="0"/>
              <a:t> (a well-known real estate platform offering an occupancy rate table based on the </a:t>
            </a:r>
            <a:r>
              <a:rPr lang="en-US" dirty="0" err="1"/>
              <a:t>review_scores_location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32180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A87110-AC3B-A940-B3CF-0F3120189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2" y="339641"/>
            <a:ext cx="1486280" cy="8257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76C5C3-7CE8-A549-9231-CE803FB4575D}"/>
              </a:ext>
            </a:extLst>
          </p:cNvPr>
          <p:cNvSpPr txBox="1"/>
          <p:nvPr/>
        </p:nvSpPr>
        <p:spPr>
          <a:xfrm>
            <a:off x="2914389" y="2859217"/>
            <a:ext cx="63632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800" b="1" dirty="0">
                <a:solidFill>
                  <a:schemeClr val="accent1">
                    <a:lumMod val="75000"/>
                  </a:schemeClr>
                </a:solidFill>
              </a:rPr>
              <a:t>Thank You For Listening!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031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09D124-567F-6640-A0F3-B8724B331493}"/>
              </a:ext>
            </a:extLst>
          </p:cNvPr>
          <p:cNvSpPr txBox="1">
            <a:spLocks/>
          </p:cNvSpPr>
          <p:nvPr/>
        </p:nvSpPr>
        <p:spPr>
          <a:xfrm>
            <a:off x="371094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CN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 Introduction</a:t>
            </a:r>
            <a:endParaRPr lang="en-US" sz="2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F2432-549B-7C49-9673-E916A3FFC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lvl="1"/>
            <a:r>
              <a:rPr lang="en-US" sz="1800" b="1" dirty="0"/>
              <a:t>1.1 Problem Statement</a:t>
            </a:r>
          </a:p>
          <a:p>
            <a:pPr marL="457200" lvl="1"/>
            <a:endParaRPr lang="en-US" sz="1700" dirty="0"/>
          </a:p>
          <a:p>
            <a:endParaRPr lang="en-US" sz="17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B39C31A-025C-624D-AFEA-B667659D69F9}"/>
              </a:ext>
            </a:extLst>
          </p:cNvPr>
          <p:cNvSpPr txBox="1">
            <a:spLocks/>
          </p:cNvSpPr>
          <p:nvPr/>
        </p:nvSpPr>
        <p:spPr>
          <a:xfrm>
            <a:off x="4817623" y="2166334"/>
            <a:ext cx="7130796" cy="4310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en-US" sz="2000" dirty="0"/>
              <a:t>A real estate company: purchasing properties to rent out short-term specifically within New York City</a:t>
            </a:r>
          </a:p>
          <a:p>
            <a:pPr marL="342900" indent="-342900"/>
            <a:endParaRPr lang="en-US" sz="2000" dirty="0"/>
          </a:p>
          <a:p>
            <a:pPr marL="342900" indent="-342900"/>
            <a:r>
              <a:rPr lang="en-US" sz="2000" dirty="0"/>
              <a:t>Problem: which zip codes are the best to invest </a:t>
            </a:r>
          </a:p>
          <a:p>
            <a:pPr marL="342900" indent="-342900"/>
            <a:endParaRPr lang="en-US" sz="2000" dirty="0"/>
          </a:p>
          <a:p>
            <a:pPr marL="342900" indent="-342900"/>
            <a:r>
              <a:rPr lang="en-US" sz="2000" dirty="0"/>
              <a:t>Solution:   1. high annual return on the investment. </a:t>
            </a:r>
          </a:p>
          <a:p>
            <a:pPr marL="0" indent="0">
              <a:buNone/>
            </a:pPr>
            <a:r>
              <a:rPr lang="en-US" sz="2000" dirty="0"/>
              <a:t>                         2. small initial investment.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F4BACF-0EDD-3147-A7FA-00B1C7A03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72" y="339641"/>
            <a:ext cx="1486280" cy="82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24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09D124-567F-6640-A0F3-B8724B331493}"/>
              </a:ext>
            </a:extLst>
          </p:cNvPr>
          <p:cNvSpPr txBox="1">
            <a:spLocks/>
          </p:cNvSpPr>
          <p:nvPr/>
        </p:nvSpPr>
        <p:spPr>
          <a:xfrm>
            <a:off x="371094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CN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 Introduction</a:t>
            </a:r>
            <a:endParaRPr lang="en-US" sz="2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F2432-549B-7C49-9673-E916A3FFC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lvl="1"/>
            <a:r>
              <a:rPr lang="en-US" sz="1700" b="1" dirty="0"/>
              <a:t>1.2 Assumptions</a:t>
            </a:r>
            <a:endParaRPr lang="en-US" sz="1700" dirty="0"/>
          </a:p>
          <a:p>
            <a:endParaRPr lang="en-US" sz="17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B39C31A-025C-624D-AFEA-B667659D69F9}"/>
              </a:ext>
            </a:extLst>
          </p:cNvPr>
          <p:cNvSpPr txBox="1">
            <a:spLocks/>
          </p:cNvSpPr>
          <p:nvPr/>
        </p:nvSpPr>
        <p:spPr>
          <a:xfrm>
            <a:off x="4669537" y="1420785"/>
            <a:ext cx="7459736" cy="4873053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200000"/>
              </a:lnSpc>
              <a:buFont typeface="+mj-lt"/>
              <a:buAutoNum type="arabicParenR"/>
            </a:pPr>
            <a:r>
              <a:rPr lang="en-US" sz="4900" dirty="0"/>
              <a:t>The investor will pay for the property in cash 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arenR"/>
            </a:pPr>
            <a:r>
              <a:rPr lang="en-US" sz="4900" dirty="0"/>
              <a:t>The time value of money discount rate is 0% 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arenR"/>
            </a:pPr>
            <a:r>
              <a:rPr lang="en-US" sz="4900" dirty="0"/>
              <a:t>The investors won’t consider selling properties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arenR"/>
            </a:pPr>
            <a:r>
              <a:rPr lang="en-US" sz="4900" dirty="0"/>
              <a:t>The Airbnb hosts gain same revenue as the table shows every year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arenR"/>
            </a:pPr>
            <a:r>
              <a:rPr lang="en-US" sz="4900" dirty="0"/>
              <a:t>70% of people rent once for a day, 20% of people rent once for a week, 10% of people rent once for a month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arenR"/>
            </a:pPr>
            <a:r>
              <a:rPr lang="en-US" sz="4900" dirty="0"/>
              <a:t>Profit maximum in all situations (e.g. customer will bring the maximum number of guests they can to the property )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A30CE8-27C0-8A4F-835F-123DFCD9E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72" y="339641"/>
            <a:ext cx="1486280" cy="82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06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09D124-567F-6640-A0F3-B8724B331493}"/>
              </a:ext>
            </a:extLst>
          </p:cNvPr>
          <p:cNvSpPr txBox="1">
            <a:spLocks/>
          </p:cNvSpPr>
          <p:nvPr/>
        </p:nvSpPr>
        <p:spPr>
          <a:xfrm>
            <a:off x="371094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CN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 Introduction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F2432-549B-7C49-9673-E916A3FFC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lvl="1"/>
            <a:r>
              <a:rPr lang="en-US" sz="1700" b="1" dirty="0"/>
              <a:t>1.</a:t>
            </a:r>
            <a:r>
              <a:rPr lang="en-US" altLang="zh-CN" sz="1700" b="1" dirty="0"/>
              <a:t>3</a:t>
            </a:r>
            <a:r>
              <a:rPr lang="zh-CN" altLang="en-US" sz="1700" b="1" dirty="0"/>
              <a:t> </a:t>
            </a:r>
            <a:r>
              <a:rPr lang="en-US" altLang="zh-CN" sz="1700" b="1" dirty="0"/>
              <a:t>Created Metadata</a:t>
            </a:r>
          </a:p>
          <a:p>
            <a:pPr marL="457200" lvl="1"/>
            <a:r>
              <a:rPr lang="en-US" sz="1700" b="1" dirty="0"/>
              <a:t>1.4 Other Sources</a:t>
            </a:r>
            <a:endParaRPr lang="en-US" sz="1700" dirty="0"/>
          </a:p>
          <a:p>
            <a:endParaRPr lang="en-US" sz="17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239614D-C641-5149-A538-AB9A695088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989975"/>
              </p:ext>
            </p:extLst>
          </p:nvPr>
        </p:nvGraphicFramePr>
        <p:xfrm>
          <a:off x="4956117" y="1161288"/>
          <a:ext cx="6864789" cy="393384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84457">
                  <a:extLst>
                    <a:ext uri="{9D8B030D-6E8A-4147-A177-3AD203B41FA5}">
                      <a16:colId xmlns:a16="http://schemas.microsoft.com/office/drawing/2014/main" val="536085289"/>
                    </a:ext>
                  </a:extLst>
                </a:gridCol>
                <a:gridCol w="5180332">
                  <a:extLst>
                    <a:ext uri="{9D8B030D-6E8A-4147-A177-3AD203B41FA5}">
                      <a16:colId xmlns:a16="http://schemas.microsoft.com/office/drawing/2014/main" val="1180340424"/>
                    </a:ext>
                  </a:extLst>
                </a:gridCol>
              </a:tblGrid>
              <a:tr h="332828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Field</a:t>
                      </a:r>
                      <a:endParaRPr lang="en-US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828" marR="104828" marT="14559" marB="0"/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effectLst/>
                        </a:rPr>
                        <a:t>Description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828" marR="104828" marT="14559" marB="0"/>
                </a:tc>
                <a:extLst>
                  <a:ext uri="{0D108BD9-81ED-4DB2-BD59-A6C34878D82A}">
                    <a16:rowId xmlns:a16="http://schemas.microsoft.com/office/drawing/2014/main" val="4114859820"/>
                  </a:ext>
                </a:extLst>
              </a:tr>
              <a:tr h="974448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effectLst/>
                        </a:rPr>
                        <a:t>reprice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828" marR="104828" marT="14559" marB="0"/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effectLst/>
                        </a:rPr>
                        <a:t>Price the host is really charging to stay per night considering the discount for weekly reservation and monthly reservation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828" marR="104828" marT="14559" marB="0"/>
                </a:tc>
                <a:extLst>
                  <a:ext uri="{0D108BD9-81ED-4DB2-BD59-A6C34878D82A}">
                    <a16:rowId xmlns:a16="http://schemas.microsoft.com/office/drawing/2014/main" val="2090863591"/>
                  </a:ext>
                </a:extLst>
              </a:tr>
              <a:tr h="653638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value</a:t>
                      </a:r>
                      <a:endParaRPr lang="en-US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828" marR="104828" marT="14559" marB="0"/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Current Value of Investment, refers to the proceeds obtained from the sale of the investment </a:t>
                      </a:r>
                      <a:endParaRPr lang="en-US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828" marR="104828" marT="14559" marB="0"/>
                </a:tc>
                <a:extLst>
                  <a:ext uri="{0D108BD9-81ED-4DB2-BD59-A6C34878D82A}">
                    <a16:rowId xmlns:a16="http://schemas.microsoft.com/office/drawing/2014/main" val="1082754336"/>
                  </a:ext>
                </a:extLst>
              </a:tr>
              <a:tr h="332828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cost</a:t>
                      </a:r>
                      <a:endParaRPr lang="en-US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828" marR="104828" marT="14559" marB="0"/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effectLst/>
                        </a:rPr>
                        <a:t>The house price in Jan 2020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828" marR="104828" marT="14559" marB="0"/>
                </a:tc>
                <a:extLst>
                  <a:ext uri="{0D108BD9-81ED-4DB2-BD59-A6C34878D82A}">
                    <a16:rowId xmlns:a16="http://schemas.microsoft.com/office/drawing/2014/main" val="4243393671"/>
                  </a:ext>
                </a:extLst>
              </a:tr>
              <a:tr h="653638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ROI</a:t>
                      </a:r>
                      <a:endParaRPr lang="en-US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828" marR="104828" marT="14559" marB="0"/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A performance measure used to evaluate the efficiency of an investment</a:t>
                      </a:r>
                      <a:endParaRPr lang="en-US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828" marR="104828" marT="14559" marB="0"/>
                </a:tc>
                <a:extLst>
                  <a:ext uri="{0D108BD9-81ED-4DB2-BD59-A6C34878D82A}">
                    <a16:rowId xmlns:a16="http://schemas.microsoft.com/office/drawing/2014/main" val="3967244038"/>
                  </a:ext>
                </a:extLst>
              </a:tr>
              <a:tr h="653638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PP</a:t>
                      </a:r>
                      <a:endParaRPr lang="en-US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828" marR="104828" marT="14559" marB="0"/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effectLst/>
                        </a:rPr>
                        <a:t>The amount of time it takes to recover the cost of an investment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828" marR="104828" marT="14559" marB="0"/>
                </a:tc>
                <a:extLst>
                  <a:ext uri="{0D108BD9-81ED-4DB2-BD59-A6C34878D82A}">
                    <a16:rowId xmlns:a16="http://schemas.microsoft.com/office/drawing/2014/main" val="2695911741"/>
                  </a:ext>
                </a:extLst>
              </a:tr>
              <a:tr h="332828"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>
                          <a:effectLst/>
                        </a:rPr>
                        <a:t>logcost</a:t>
                      </a:r>
                      <a:endParaRPr lang="en-US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828" marR="104828" marT="14559" marB="0"/>
                </a:tc>
                <a:tc>
                  <a:txBody>
                    <a:bodyPr/>
                    <a:lstStyle/>
                    <a:p>
                      <a:pPr marL="0" marR="0" algn="l" fontAlgn="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u="none" strike="noStrike" dirty="0">
                          <a:effectLst/>
                        </a:rPr>
                        <a:t>Apply log to cost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04828" marR="104828" marT="14559" marB="0"/>
                </a:tc>
                <a:extLst>
                  <a:ext uri="{0D108BD9-81ED-4DB2-BD59-A6C34878D82A}">
                    <a16:rowId xmlns:a16="http://schemas.microsoft.com/office/drawing/2014/main" val="324786754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BE26055-A3D1-7E44-87A4-046C857FCA8F}"/>
              </a:ext>
            </a:extLst>
          </p:cNvPr>
          <p:cNvSpPr txBox="1"/>
          <p:nvPr/>
        </p:nvSpPr>
        <p:spPr>
          <a:xfrm>
            <a:off x="4956117" y="5753794"/>
            <a:ext cx="6662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geoJSON</a:t>
            </a:r>
            <a:r>
              <a:rPr lang="en-US" sz="1200" dirty="0"/>
              <a:t> file that has NYC zip code boundary coordinates: </a:t>
            </a:r>
            <a:r>
              <a:rPr lang="en-US" sz="1200" u="sng" dirty="0">
                <a:hlinkClick r:id="rId2"/>
              </a:rPr>
              <a:t>https://raw.githubusercontent.com/fedhere/PUI2015_EC/master/mam1612_EC/nyc-zip-code-tabulation-areas-polygons.geojson</a:t>
            </a:r>
            <a:endParaRPr lang="en-US" sz="1200" dirty="0"/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916E8F-6567-294A-A53D-C98736D35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72" y="339641"/>
            <a:ext cx="1486280" cy="82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99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09D124-567F-6640-A0F3-B8724B331493}"/>
              </a:ext>
            </a:extLst>
          </p:cNvPr>
          <p:cNvSpPr txBox="1">
            <a:spLocks/>
          </p:cNvSpPr>
          <p:nvPr/>
        </p:nvSpPr>
        <p:spPr>
          <a:xfrm>
            <a:off x="371094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CN" sz="2800" dirty="0"/>
              <a:t>2. </a:t>
            </a:r>
            <a:r>
              <a:rPr lang="en-US" sz="2800" dirty="0"/>
              <a:t>Quality Check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F2432-549B-7C49-9673-E916A3FFC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lvl="1"/>
            <a:r>
              <a:rPr lang="en-US" sz="1700" dirty="0"/>
              <a:t>Six data quality dimensions:</a:t>
            </a:r>
          </a:p>
          <a:p>
            <a:pPr marL="457200" lvl="1"/>
            <a:endParaRPr lang="en-US" sz="1700" dirty="0"/>
          </a:p>
          <a:p>
            <a:pPr marL="228600" lvl="1" indent="0">
              <a:buNone/>
            </a:pPr>
            <a:r>
              <a:rPr lang="en-US" sz="1700" dirty="0"/>
              <a:t>    Completeness</a:t>
            </a:r>
          </a:p>
          <a:p>
            <a:pPr marL="228600" lvl="1" indent="0">
              <a:buNone/>
            </a:pPr>
            <a:r>
              <a:rPr lang="en-US" sz="1700" dirty="0"/>
              <a:t>    Uniqueness</a:t>
            </a:r>
          </a:p>
          <a:p>
            <a:pPr marL="228600" lvl="1" indent="0">
              <a:buNone/>
            </a:pPr>
            <a:r>
              <a:rPr lang="en-US" sz="1700" dirty="0"/>
              <a:t>    Timeliness</a:t>
            </a:r>
          </a:p>
          <a:p>
            <a:pPr marL="228600" lvl="1" indent="0">
              <a:buNone/>
            </a:pPr>
            <a:r>
              <a:rPr lang="en-US" sz="1700" dirty="0"/>
              <a:t>    Validity</a:t>
            </a:r>
          </a:p>
          <a:p>
            <a:pPr marL="228600" lvl="1" indent="0">
              <a:buNone/>
            </a:pPr>
            <a:r>
              <a:rPr lang="en-US" sz="1700" dirty="0"/>
              <a:t>    Accuracy</a:t>
            </a:r>
          </a:p>
          <a:p>
            <a:pPr marL="228600" lvl="1" indent="0">
              <a:buNone/>
            </a:pPr>
            <a:r>
              <a:rPr lang="en-US" sz="1700" dirty="0"/>
              <a:t>    Consistency</a:t>
            </a:r>
            <a:r>
              <a:rPr lang="en-US" sz="1700" dirty="0">
                <a:effectLst/>
              </a:rPr>
              <a:t> </a:t>
            </a:r>
            <a:endParaRPr lang="en-US" sz="1700" dirty="0"/>
          </a:p>
          <a:p>
            <a:endParaRPr lang="en-US" sz="1700" dirty="0"/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F2621C4-06A7-2F44-9307-D3D8B0D0D5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3998748"/>
              </p:ext>
            </p:extLst>
          </p:nvPr>
        </p:nvGraphicFramePr>
        <p:xfrm>
          <a:off x="4879344" y="680049"/>
          <a:ext cx="6892411" cy="257848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81707">
                  <a:extLst>
                    <a:ext uri="{9D8B030D-6E8A-4147-A177-3AD203B41FA5}">
                      <a16:colId xmlns:a16="http://schemas.microsoft.com/office/drawing/2014/main" val="3750150975"/>
                    </a:ext>
                  </a:extLst>
                </a:gridCol>
                <a:gridCol w="1797187">
                  <a:extLst>
                    <a:ext uri="{9D8B030D-6E8A-4147-A177-3AD203B41FA5}">
                      <a16:colId xmlns:a16="http://schemas.microsoft.com/office/drawing/2014/main" val="1775971199"/>
                    </a:ext>
                  </a:extLst>
                </a:gridCol>
                <a:gridCol w="3313517">
                  <a:extLst>
                    <a:ext uri="{9D8B030D-6E8A-4147-A177-3AD203B41FA5}">
                      <a16:colId xmlns:a16="http://schemas.microsoft.com/office/drawing/2014/main" val="4096584054"/>
                    </a:ext>
                  </a:extLst>
                </a:gridCol>
              </a:tblGrid>
              <a:tr h="312906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Field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Quality Dimension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Data Cleaning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7093540"/>
                  </a:ext>
                </a:extLst>
              </a:tr>
              <a:tr h="449034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zipcode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completeness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Fill null values based on the longitude and latitude given in the dataset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7331653"/>
                  </a:ext>
                </a:extLst>
              </a:tr>
              <a:tr h="475488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bedrooms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accuracy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Filter two bedrooms properties since they are most profitable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53612783"/>
                  </a:ext>
                </a:extLst>
              </a:tr>
              <a:tr h="402336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state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validity</a:t>
                      </a:r>
                      <a:endParaRPr lang="en-US" sz="1200">
                        <a:effectLst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accuracy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Fill null data</a:t>
                      </a:r>
                      <a:endParaRPr lang="en-US" sz="1200" dirty="0">
                        <a:effectLst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Modify one state with only one name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5756758"/>
                  </a:ext>
                </a:extLst>
              </a:tr>
              <a:tr h="312906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weekly_price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completeness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Fill null values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24701848"/>
                  </a:ext>
                </a:extLst>
              </a:tr>
              <a:tr h="312906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monthly_price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completeness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Fill null values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24322145"/>
                  </a:ext>
                </a:extLst>
              </a:tr>
              <a:tr h="312906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Extra_people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validity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Drop dollar sign and make it float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71315352"/>
                  </a:ext>
                </a:extLst>
              </a:tr>
            </a:tbl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9682DCCE-7689-E14E-A98D-D9288CB52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72" y="339641"/>
            <a:ext cx="1486280" cy="82571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ADDB7A9-75F1-1A49-9E31-F1AAD694B09E}"/>
              </a:ext>
            </a:extLst>
          </p:cNvPr>
          <p:cNvSpPr txBox="1"/>
          <p:nvPr/>
        </p:nvSpPr>
        <p:spPr>
          <a:xfrm>
            <a:off x="4817623" y="267170"/>
            <a:ext cx="24030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(1) Airbnb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6031A3C-238B-E847-8522-F9E2FA69063F}"/>
              </a:ext>
            </a:extLst>
          </p:cNvPr>
          <p:cNvSpPr txBox="1"/>
          <p:nvPr/>
        </p:nvSpPr>
        <p:spPr>
          <a:xfrm>
            <a:off x="4817623" y="3435987"/>
            <a:ext cx="24030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(2) Zillow</a:t>
            </a:r>
          </a:p>
        </p:txBody>
      </p:sp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89EF424B-5E1C-F84C-A83A-95E2297BC7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635400"/>
              </p:ext>
            </p:extLst>
          </p:nvPr>
        </p:nvGraphicFramePr>
        <p:xfrm>
          <a:off x="4879344" y="3938579"/>
          <a:ext cx="6892411" cy="9896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81707">
                  <a:extLst>
                    <a:ext uri="{9D8B030D-6E8A-4147-A177-3AD203B41FA5}">
                      <a16:colId xmlns:a16="http://schemas.microsoft.com/office/drawing/2014/main" val="3528835103"/>
                    </a:ext>
                  </a:extLst>
                </a:gridCol>
                <a:gridCol w="1797187">
                  <a:extLst>
                    <a:ext uri="{9D8B030D-6E8A-4147-A177-3AD203B41FA5}">
                      <a16:colId xmlns:a16="http://schemas.microsoft.com/office/drawing/2014/main" val="1121001918"/>
                    </a:ext>
                  </a:extLst>
                </a:gridCol>
                <a:gridCol w="3313517">
                  <a:extLst>
                    <a:ext uri="{9D8B030D-6E8A-4147-A177-3AD203B41FA5}">
                      <a16:colId xmlns:a16="http://schemas.microsoft.com/office/drawing/2014/main" val="315286148"/>
                    </a:ext>
                  </a:extLst>
                </a:gridCol>
              </a:tblGrid>
              <a:tr h="317431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Field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Quality Dimension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Data Cleaning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12280931"/>
                  </a:ext>
                </a:extLst>
              </a:tr>
              <a:tr h="354778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time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consistency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Filter the month in which there are missing values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40684028"/>
                  </a:ext>
                </a:extLst>
              </a:tr>
              <a:tr h="317431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city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accuracy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Filter the NYC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067685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789BBAD2-DDB2-CC48-A836-9523B4C20E70}"/>
              </a:ext>
            </a:extLst>
          </p:cNvPr>
          <p:cNvSpPr txBox="1"/>
          <p:nvPr/>
        </p:nvSpPr>
        <p:spPr>
          <a:xfrm>
            <a:off x="4817623" y="5328937"/>
            <a:ext cx="693699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(3) Merged Dataset </a:t>
            </a:r>
            <a:r>
              <a:rPr lang="en-US" altLang="zh-CN" sz="1500" dirty="0"/>
              <a:t>—</a:t>
            </a:r>
            <a:r>
              <a:rPr lang="zh-CN" altLang="en-US" sz="1500" dirty="0"/>
              <a:t> </a:t>
            </a:r>
            <a:r>
              <a:rPr lang="en-US" sz="1500" dirty="0"/>
              <a:t> </a:t>
            </a:r>
            <a:r>
              <a:rPr lang="en-US" sz="1500" dirty="0" err="1"/>
              <a:t>df_join</a:t>
            </a:r>
            <a:r>
              <a:rPr lang="en-US" sz="1500" dirty="0"/>
              <a:t>[cols]</a:t>
            </a:r>
          </a:p>
          <a:p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Airbnb miss the information for zip code 10312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Merge Airbnb and Zillow based on the common variable “</a:t>
            </a:r>
            <a:r>
              <a:rPr lang="en-US" sz="1500" dirty="0" err="1"/>
              <a:t>zipcode</a:t>
            </a:r>
            <a:r>
              <a:rPr lang="en-US" sz="1500" dirty="0"/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24 zip codes and 1573 rows</a:t>
            </a:r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421341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09D124-567F-6640-A0F3-B8724B331493}"/>
              </a:ext>
            </a:extLst>
          </p:cNvPr>
          <p:cNvSpPr txBox="1">
            <a:spLocks/>
          </p:cNvSpPr>
          <p:nvPr/>
        </p:nvSpPr>
        <p:spPr>
          <a:xfrm>
            <a:off x="371094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CN" sz="2800" dirty="0"/>
              <a:t>3. Data Munging</a:t>
            </a:r>
            <a:endParaRPr lang="en-US" sz="2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682DCCE-7689-E14E-A98D-D9288CB52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2" y="339641"/>
            <a:ext cx="1486280" cy="82571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ADDB7A9-75F1-1A49-9E31-F1AAD694B09E}"/>
              </a:ext>
            </a:extLst>
          </p:cNvPr>
          <p:cNvSpPr txBox="1"/>
          <p:nvPr/>
        </p:nvSpPr>
        <p:spPr>
          <a:xfrm>
            <a:off x="4862201" y="352911"/>
            <a:ext cx="506094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altLang="zh-CN" sz="1700" b="1" dirty="0"/>
              <a:t>Two measures of annual return</a:t>
            </a:r>
            <a:endParaRPr lang="en-US" sz="1700" b="1" dirty="0"/>
          </a:p>
          <a:p>
            <a:endParaRPr lang="en-US" sz="1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DEC35D-A9DF-9F4F-86F1-E163A7BC615B}"/>
              </a:ext>
            </a:extLst>
          </p:cNvPr>
          <p:cNvSpPr txBox="1"/>
          <p:nvPr/>
        </p:nvSpPr>
        <p:spPr>
          <a:xfrm>
            <a:off x="4883916" y="3298492"/>
            <a:ext cx="693699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/>
              <a:t>(2)  A measure of initial investment</a:t>
            </a:r>
            <a:endParaRPr lang="en-US" b="1" dirty="0"/>
          </a:p>
          <a:p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94ED76A-C459-C649-87DA-A5AAF1C570E0}"/>
              </a:ext>
            </a:extLst>
          </p:cNvPr>
          <p:cNvSpPr txBox="1">
            <a:spLocks/>
          </p:cNvSpPr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/>
            <a:r>
              <a:rPr lang="en-US" sz="1700" b="1" dirty="0"/>
              <a:t>3.1</a:t>
            </a:r>
            <a:r>
              <a:rPr lang="en-US" altLang="zh-CN" sz="1700" b="1" dirty="0"/>
              <a:t> Related Formula</a:t>
            </a:r>
            <a:endParaRPr lang="en-US" sz="1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5E8B9ED-2582-804A-9253-972EE81CCB46}"/>
                  </a:ext>
                </a:extLst>
              </p:cNvPr>
              <p:cNvSpPr/>
              <p:nvPr/>
            </p:nvSpPr>
            <p:spPr>
              <a:xfrm>
                <a:off x="5230370" y="737941"/>
                <a:ext cx="6694674" cy="5716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5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𝑅𝑂</m:t>
                      </m:r>
                      <m:r>
                        <m:rPr>
                          <m:sty m:val="p"/>
                        </m:rPr>
                        <a:rPr lang="en-US" sz="15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sz="15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𝐶𝑢𝑟𝑟𝑒𝑛𝑡</m:t>
                          </m:r>
                          <m:r>
                            <a:rPr lang="en-US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𝑉𝑎𝑙𝑢𝑒</m:t>
                          </m:r>
                          <m:r>
                            <a:rPr lang="en-US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𝐼𝑛𝑣𝑒𝑠𝑡𝑚𝑒𝑛𝑡</m:t>
                          </m:r>
                          <m:r>
                            <a:rPr lang="en-US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a:rPr lang="en-US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𝐶𝑜𝑠𝑡</m:t>
                          </m:r>
                          <m:r>
                            <a:rPr lang="en-US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𝐼𝑛𝑣𝑒𝑠𝑡𝑚𝑒𝑛𝑡</m:t>
                          </m:r>
                        </m:num>
                        <m:den>
                          <m:r>
                            <a:rPr lang="en-US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𝐶𝑜𝑠𝑡</m:t>
                          </m:r>
                          <m:r>
                            <a:rPr lang="en-US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𝐼𝑛𝑣𝑒𝑠𝑡𝑚𝑒𝑛𝑡</m:t>
                          </m:r>
                        </m:den>
                      </m:f>
                    </m:oMath>
                  </m:oMathPara>
                </a14:m>
                <a:endParaRPr lang="en-US" sz="15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5E8B9ED-2582-804A-9253-972EE81CCB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370" y="737941"/>
                <a:ext cx="6694674" cy="571631"/>
              </a:xfrm>
              <a:prstGeom prst="rect">
                <a:avLst/>
              </a:prstGeom>
              <a:blipFill>
                <a:blip r:embed="rId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AEE4642-6199-384B-BE32-324A5E001EF5}"/>
                  </a:ext>
                </a:extLst>
              </p:cNvPr>
              <p:cNvSpPr/>
              <p:nvPr/>
            </p:nvSpPr>
            <p:spPr>
              <a:xfrm>
                <a:off x="5230370" y="1381478"/>
                <a:ext cx="4424545" cy="5716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𝑃𝑎𝑦𝑏𝑎𝑐𝑘</m:t>
                      </m:r>
                      <m:r>
                        <a:rPr lang="en-US" sz="1500" i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5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𝑃𝑒𝑟𝑖𝑜𝑑</m:t>
                      </m:r>
                      <m:r>
                        <a:rPr lang="en-US" sz="1500" i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𝐶𝑜𝑠𝑡</m:t>
                          </m:r>
                          <m:r>
                            <a:rPr lang="en-US" sz="15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15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𝐼𝑛𝑣𝑒𝑠𝑡𝑚𝑒𝑛𝑡</m:t>
                          </m:r>
                        </m:num>
                        <m:den>
                          <m:r>
                            <a:rPr lang="en-US" sz="15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𝐶𝑢𝑟𝑟𝑒𝑛𝑡</m:t>
                          </m:r>
                          <m:r>
                            <a:rPr lang="en-US" sz="15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𝑉𝑎𝑙𝑢𝑒</m:t>
                          </m:r>
                          <m:r>
                            <a:rPr lang="en-US" sz="15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15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𝐼𝑛𝑣𝑒𝑠𝑡𝑚𝑒𝑛𝑡</m:t>
                          </m:r>
                          <m:r>
                            <a:rPr lang="en-US" sz="1500" i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15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AEE4642-6199-384B-BE32-324A5E001E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370" y="1381478"/>
                <a:ext cx="4424545" cy="571631"/>
              </a:xfrm>
              <a:prstGeom prst="rect">
                <a:avLst/>
              </a:prstGeom>
              <a:blipFill>
                <a:blip r:embed="rId4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1BBFC5C-4828-0E43-9BD0-87D7D3D3229C}"/>
                  </a:ext>
                </a:extLst>
              </p:cNvPr>
              <p:cNvSpPr/>
              <p:nvPr/>
            </p:nvSpPr>
            <p:spPr>
              <a:xfrm>
                <a:off x="5230370" y="1964264"/>
                <a:ext cx="2518830" cy="565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smtClean="0">
                          <a:latin typeface="Cambria Math" panose="02040503050406030204" pitchFamily="18" charset="0"/>
                        </a:rPr>
                        <m:t>𝑅𝑂𝐼</m:t>
                      </m:r>
                      <m:r>
                        <a:rPr lang="en-US" sz="15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𝑃𝑎𝑦𝑏𝑎𝑐𝑘</m:t>
                          </m:r>
                          <m:r>
                            <a:rPr lang="en-US" sz="15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𝑃𝑒𝑟𝑖𝑜𝑑</m:t>
                          </m:r>
                        </m:den>
                      </m:f>
                      <m:r>
                        <a:rPr lang="en-US" sz="1500" i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1BBFC5C-4828-0E43-9BD0-87D7D3D322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370" y="1964264"/>
                <a:ext cx="2518830" cy="565476"/>
              </a:xfrm>
              <a:prstGeom prst="rect">
                <a:avLst/>
              </a:prstGeom>
              <a:blipFill>
                <a:blip r:embed="rId5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2C5FBE95-158D-9744-9C89-6DF3C1123E2D}"/>
              </a:ext>
            </a:extLst>
          </p:cNvPr>
          <p:cNvSpPr txBox="1"/>
          <p:nvPr/>
        </p:nvSpPr>
        <p:spPr>
          <a:xfrm>
            <a:off x="8772906" y="2085482"/>
            <a:ext cx="3048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(in this simplified situation)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E12D504-14D7-2648-9A2B-34B5C40DD8BE}"/>
                  </a:ext>
                </a:extLst>
              </p:cNvPr>
              <p:cNvSpPr/>
              <p:nvPr/>
            </p:nvSpPr>
            <p:spPr>
              <a:xfrm>
                <a:off x="4257799" y="5906925"/>
                <a:ext cx="6975348" cy="5306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𝑃𝑟𝑖𝑐𝑒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=0.7∗</m:t>
                      </m:r>
                      <m:r>
                        <m:rPr>
                          <m:sty m:val="p"/>
                        </m:rPr>
                        <a:rPr lang="en-US" sz="1500" i="1">
                          <a:latin typeface="Cambria Math" panose="02040503050406030204" pitchFamily="18" charset="0"/>
                        </a:rPr>
                        <m:t>daily</m:t>
                      </m:r>
                      <m:r>
                        <m:rPr>
                          <m:lit/>
                        </m:rPr>
                        <a:rPr lang="en-US" sz="1500" i="1"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sty m:val="p"/>
                        </m:rPr>
                        <a:rPr lang="en-US" sz="1500" i="1">
                          <a:latin typeface="Cambria Math" panose="02040503050406030204" pitchFamily="18" charset="0"/>
                        </a:rPr>
                        <m:t>price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 + </m:t>
                      </m:r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0.2∗</m:t>
                          </m:r>
                          <m:r>
                            <m:rPr>
                              <m:sty m:val="p"/>
                            </m:rPr>
                            <a:rPr lang="en-US" sz="1500" i="1">
                              <a:latin typeface="Cambria Math" panose="02040503050406030204" pitchFamily="18" charset="0"/>
                            </a:rPr>
                            <m:t>weekly</m:t>
                          </m:r>
                          <m:r>
                            <m:rPr>
                              <m:lit/>
                            </m:rPr>
                            <a:rPr lang="en-US" sz="15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lang="en-US" sz="1500" i="1">
                              <a:latin typeface="Cambria Math" panose="02040503050406030204" pitchFamily="18" charset="0"/>
                            </a:rPr>
                            <m:t>price</m:t>
                          </m:r>
                        </m:num>
                        <m:den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sz="15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0.1∗</m:t>
                          </m:r>
                          <m:r>
                            <m:rPr>
                              <m:sty m:val="p"/>
                            </m:rPr>
                            <a:rPr lang="en-US" sz="1500" i="1">
                              <a:latin typeface="Cambria Math" panose="02040503050406030204" pitchFamily="18" charset="0"/>
                            </a:rPr>
                            <m:t>monthly</m:t>
                          </m:r>
                          <m:r>
                            <m:rPr>
                              <m:lit/>
                            </m:rPr>
                            <a:rPr lang="en-US" sz="15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sty m:val="p"/>
                            </m:rPr>
                            <a:rPr lang="en-US" sz="1500" i="1">
                              <a:latin typeface="Cambria Math" panose="02040503050406030204" pitchFamily="18" charset="0"/>
                            </a:rPr>
                            <m:t>price</m:t>
                          </m:r>
                        </m:num>
                        <m:den>
                          <m:r>
                            <a:rPr lang="en-US" sz="1500" i="1">
                              <a:latin typeface="Cambria Math" panose="02040503050406030204" pitchFamily="18" charset="0"/>
                            </a:rPr>
                            <m:t>30</m:t>
                          </m:r>
                        </m:den>
                      </m:f>
                    </m:oMath>
                  </m:oMathPara>
                </a14:m>
                <a:endParaRPr lang="en-US" sz="15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E12D504-14D7-2648-9A2B-34B5C40DD8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7799" y="5906925"/>
                <a:ext cx="6975348" cy="53065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34B802A-3590-A545-A457-F3F8A6AC2AA0}"/>
                  </a:ext>
                </a:extLst>
              </p:cNvPr>
              <p:cNvSpPr/>
              <p:nvPr/>
            </p:nvSpPr>
            <p:spPr>
              <a:xfrm>
                <a:off x="4862201" y="5089429"/>
                <a:ext cx="7286626" cy="7741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5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𝐶𝑢𝑟𝑟𝑒𝑛𝑡</m:t>
                      </m:r>
                      <m:r>
                        <a:rPr lang="en-US" sz="1500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5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𝑉𝑎𝑙𝑢𝑒</m:t>
                      </m:r>
                      <m:r>
                        <a:rPr lang="en-US" sz="1500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5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500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5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𝐼𝑛𝑣𝑒𝑠𝑡𝑚𝑒</m:t>
                      </m:r>
                      <m:r>
                        <a:rPr lang="en-US" sz="15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𝑛𝑡</m:t>
                      </m:r>
                      <m:r>
                        <a:rPr lang="en-US" sz="1500" i="0">
                          <a:latin typeface="Cambria Math" panose="02040503050406030204" pitchFamily="18" charset="0"/>
                        </a:rPr>
                        <m:t>=( </m:t>
                      </m:r>
                      <m:r>
                        <a:rPr lang="en-US" sz="150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𝑃𝑟𝑖𝑐𝑒</m:t>
                      </m:r>
                      <m:r>
                        <a:rPr lang="en-US" sz="1500" i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𝑒𝑥𝑡𝑟𝑎</m:t>
                      </m:r>
                      <m:r>
                        <m:rPr>
                          <m:lit/>
                        </m:rPr>
                        <a:rPr lang="en-US" sz="1500" i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𝑝𝑒𝑜𝑝𝑙𝑒</m:t>
                      </m:r>
                      <m:r>
                        <a:rPr lang="en-US" sz="1500" i="0">
                          <a:latin typeface="Cambria Math" panose="02040503050406030204" pitchFamily="18" charset="0"/>
                        </a:rPr>
                        <m:t>∗(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𝑎𝑐𝑐𝑜𝑚𝑚𝑜𝑑𝑎𝑡𝑒𝑠</m:t>
                      </m:r>
                      <m:r>
                        <a:rPr lang="en-US" sz="1500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𝑔𝑢𝑒𝑠𝑡𝑠</m:t>
                      </m:r>
                      <m:r>
                        <m:rPr>
                          <m:lit/>
                        </m:rPr>
                        <a:rPr lang="en-US" sz="1500" i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𝑖𝑛𝑐𝑙𝑢𝑑𝑒𝑑</m:t>
                      </m:r>
                      <m:r>
                        <a:rPr lang="en-US" sz="1500" i="0">
                          <a:latin typeface="Cambria Math" panose="02040503050406030204" pitchFamily="18" charset="0"/>
                        </a:rPr>
                        <m:t>))∗</m:t>
                      </m:r>
                      <m:r>
                        <a:rPr lang="en-US" sz="1500" i="1">
                          <a:latin typeface="Cambria Math" panose="02040503050406030204" pitchFamily="18" charset="0"/>
                        </a:rPr>
                        <m:t>𝑎𝑣𝑎𝑖𝑙𝑎𝑏𝑖𝑙𝑖𝑡𝑦</m:t>
                      </m:r>
                      <m:r>
                        <m:rPr>
                          <m:lit/>
                        </m:rPr>
                        <a:rPr lang="en-US" sz="1500" i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sz="1500" i="0">
                          <a:latin typeface="Cambria Math" panose="02040503050406030204" pitchFamily="18" charset="0"/>
                        </a:rPr>
                        <m:t>365∗75%∗97%</m:t>
                      </m:r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34B802A-3590-A545-A457-F3F8A6AC2A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201" y="5089429"/>
                <a:ext cx="7286626" cy="7741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E651162-BFC1-7A4F-AA39-90284A9371FF}"/>
                  </a:ext>
                </a:extLst>
              </p:cNvPr>
              <p:cNvSpPr/>
              <p:nvPr/>
            </p:nvSpPr>
            <p:spPr>
              <a:xfrm>
                <a:off x="5095321" y="3657636"/>
                <a:ext cx="4136389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sz="1500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5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500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5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𝐼𝑛𝑣𝑒𝑠𝑡𝑚𝑒𝑛𝑡</m:t>
                      </m:r>
                      <m:r>
                        <a:rPr lang="en-US" sz="1500" i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500" i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15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𝐶𝑢𝑟𝑟𝑒𝑛𝑡</m:t>
                      </m:r>
                      <m:r>
                        <a:rPr lang="en-US" sz="1500" i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5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𝐻𝑜𝑢𝑠𝑒</m:t>
                      </m:r>
                      <m:r>
                        <a:rPr lang="en-US" sz="1500" i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500" i="1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𝑃𝑟𝑖𝑐𝑒</m:t>
                      </m:r>
                    </m:oMath>
                  </m:oMathPara>
                </a14:m>
                <a:endParaRPr lang="en-US" sz="15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E651162-BFC1-7A4F-AA39-90284A937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5321" y="3657636"/>
                <a:ext cx="4136389" cy="323165"/>
              </a:xfrm>
              <a:prstGeom prst="rect">
                <a:avLst/>
              </a:prstGeom>
              <a:blipFill>
                <a:blip r:embed="rId8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E3EE23BD-A33B-2840-B3C1-15A84E6EA4F8}"/>
              </a:ext>
            </a:extLst>
          </p:cNvPr>
          <p:cNvSpPr txBox="1"/>
          <p:nvPr/>
        </p:nvSpPr>
        <p:spPr>
          <a:xfrm>
            <a:off x="9443115" y="3641947"/>
            <a:ext cx="155194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(predicted)</a:t>
            </a:r>
          </a:p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AF0F21-1AAA-D645-BB1A-45C1F283AECF}"/>
              </a:ext>
            </a:extLst>
          </p:cNvPr>
          <p:cNvSpPr txBox="1"/>
          <p:nvPr/>
        </p:nvSpPr>
        <p:spPr>
          <a:xfrm>
            <a:off x="4902710" y="4578684"/>
            <a:ext cx="693699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/>
              <a:t>(3)  Calculation Process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87638B-C36C-9B49-A33F-FA56E3A25DB5}"/>
              </a:ext>
            </a:extLst>
          </p:cNvPr>
          <p:cNvSpPr txBox="1"/>
          <p:nvPr/>
        </p:nvSpPr>
        <p:spPr>
          <a:xfrm>
            <a:off x="9876796" y="1502354"/>
            <a:ext cx="17559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(Break even)</a:t>
            </a:r>
          </a:p>
        </p:txBody>
      </p:sp>
    </p:spTree>
    <p:extLst>
      <p:ext uri="{BB962C8B-B14F-4D97-AF65-F5344CB8AC3E}">
        <p14:creationId xmlns:p14="http://schemas.microsoft.com/office/powerpoint/2010/main" val="3131125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09D124-567F-6640-A0F3-B8724B331493}"/>
              </a:ext>
            </a:extLst>
          </p:cNvPr>
          <p:cNvSpPr txBox="1">
            <a:spLocks/>
          </p:cNvSpPr>
          <p:nvPr/>
        </p:nvSpPr>
        <p:spPr>
          <a:xfrm>
            <a:off x="371094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CN" sz="2800" dirty="0"/>
              <a:t>3. Data Munging</a:t>
            </a:r>
            <a:endParaRPr lang="en-US" sz="2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682DCCE-7689-E14E-A98D-D9288CB52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2" y="339641"/>
            <a:ext cx="1486280" cy="82571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ADDB7A9-75F1-1A49-9E31-F1AAD694B09E}"/>
              </a:ext>
            </a:extLst>
          </p:cNvPr>
          <p:cNvSpPr txBox="1"/>
          <p:nvPr/>
        </p:nvSpPr>
        <p:spPr>
          <a:xfrm>
            <a:off x="4862201" y="535757"/>
            <a:ext cx="506094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Both"/>
            </a:pPr>
            <a:r>
              <a:rPr lang="en-US" altLang="zh-CN" sz="1700" b="1" dirty="0"/>
              <a:t>Plot the data </a:t>
            </a:r>
            <a:endParaRPr lang="en-US" sz="1700" b="1" dirty="0"/>
          </a:p>
          <a:p>
            <a:endParaRPr lang="en-US" sz="1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DEC35D-A9DF-9F4F-86F1-E163A7BC615B}"/>
              </a:ext>
            </a:extLst>
          </p:cNvPr>
          <p:cNvSpPr txBox="1"/>
          <p:nvPr/>
        </p:nvSpPr>
        <p:spPr>
          <a:xfrm>
            <a:off x="4862201" y="5119062"/>
            <a:ext cx="71622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Insights:</a:t>
            </a:r>
          </a:p>
          <a:p>
            <a:endParaRPr lang="en-US" sz="1500" dirty="0"/>
          </a:p>
          <a:p>
            <a:pPr lvl="0"/>
            <a:r>
              <a:rPr lang="en-US" sz="1500" dirty="0"/>
              <a:t>There is </a:t>
            </a:r>
            <a:r>
              <a:rPr lang="en-US" sz="1500" dirty="0">
                <a:solidFill>
                  <a:schemeClr val="accent1">
                    <a:lumMod val="75000"/>
                  </a:schemeClr>
                </a:solidFill>
              </a:rPr>
              <a:t>an upward trend</a:t>
            </a:r>
            <a:r>
              <a:rPr lang="en-US" sz="1500" dirty="0"/>
              <a:t>.</a:t>
            </a:r>
          </a:p>
          <a:p>
            <a:pPr lvl="0"/>
            <a:r>
              <a:rPr lang="en-US" sz="1500" dirty="0"/>
              <a:t>There are no obvious outliers</a:t>
            </a:r>
          </a:p>
          <a:p>
            <a:pPr lvl="0"/>
            <a:r>
              <a:rPr lang="en-US" sz="1500" dirty="0"/>
              <a:t>There seems </a:t>
            </a:r>
            <a:r>
              <a:rPr lang="en-US" sz="1500" dirty="0">
                <a:solidFill>
                  <a:schemeClr val="accent1">
                    <a:lumMod val="75000"/>
                  </a:schemeClr>
                </a:solidFill>
              </a:rPr>
              <a:t>no seasonality</a:t>
            </a:r>
          </a:p>
          <a:p>
            <a:pPr lvl="0"/>
            <a:r>
              <a:rPr lang="en-US" sz="1500" dirty="0"/>
              <a:t>The </a:t>
            </a:r>
            <a:r>
              <a:rPr lang="en-US" sz="1500" dirty="0">
                <a:solidFill>
                  <a:schemeClr val="accent1">
                    <a:lumMod val="75000"/>
                  </a:schemeClr>
                </a:solidFill>
              </a:rPr>
              <a:t>variance seems constant</a:t>
            </a:r>
            <a:endParaRPr lang="en-US" sz="17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94ED76A-C459-C649-87DA-A5AAF1C570E0}"/>
              </a:ext>
            </a:extLst>
          </p:cNvPr>
          <p:cNvSpPr txBox="1">
            <a:spLocks/>
          </p:cNvSpPr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/>
            <a:r>
              <a:rPr lang="en-US" sz="1700" b="1" dirty="0"/>
              <a:t>3.2</a:t>
            </a:r>
            <a:r>
              <a:rPr lang="en-US" altLang="zh-CN" sz="1700" b="1" dirty="0"/>
              <a:t> </a:t>
            </a:r>
            <a:r>
              <a:rPr lang="en-US" sz="1700" b="1" dirty="0"/>
              <a:t>Time series Predicting   </a:t>
            </a:r>
          </a:p>
          <a:p>
            <a:pPr marL="228600" lvl="1" indent="0">
              <a:buNone/>
            </a:pPr>
            <a:r>
              <a:rPr lang="en-US" sz="1700" b="1" dirty="0"/>
              <a:t>           (house price)</a:t>
            </a:r>
          </a:p>
          <a:p>
            <a:pPr marL="457200" lvl="1"/>
            <a:endParaRPr lang="en-US" sz="1700" dirty="0"/>
          </a:p>
        </p:txBody>
      </p:sp>
      <p:pic>
        <p:nvPicPr>
          <p:cNvPr id="21" name="Picture 2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4A671B8-D4DF-C24B-8AD7-418AC4D13D5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744338" y="940520"/>
            <a:ext cx="7031990" cy="408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63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09D124-567F-6640-A0F3-B8724B331493}"/>
              </a:ext>
            </a:extLst>
          </p:cNvPr>
          <p:cNvSpPr txBox="1">
            <a:spLocks/>
          </p:cNvSpPr>
          <p:nvPr/>
        </p:nvSpPr>
        <p:spPr>
          <a:xfrm>
            <a:off x="371094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CN" sz="2800" dirty="0"/>
              <a:t>3. Data Munging</a:t>
            </a:r>
            <a:endParaRPr lang="en-US" sz="2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682DCCE-7689-E14E-A98D-D9288CB52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72" y="339641"/>
            <a:ext cx="1486280" cy="82571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ADDB7A9-75F1-1A49-9E31-F1AAD694B09E}"/>
              </a:ext>
            </a:extLst>
          </p:cNvPr>
          <p:cNvSpPr txBox="1"/>
          <p:nvPr/>
        </p:nvSpPr>
        <p:spPr>
          <a:xfrm>
            <a:off x="4862201" y="535757"/>
            <a:ext cx="506094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</a:t>
            </a:r>
            <a:r>
              <a:rPr lang="en-US" altLang="zh-CN" b="1" dirty="0"/>
              <a:t>2</a:t>
            </a:r>
            <a:r>
              <a:rPr lang="en-US" b="1" dirty="0"/>
              <a:t>) Stationarity</a:t>
            </a:r>
            <a:r>
              <a:rPr lang="en-US" sz="1600" b="1" dirty="0">
                <a:effectLst/>
              </a:rPr>
              <a:t> </a:t>
            </a:r>
            <a:r>
              <a:rPr lang="en-US" altLang="zh-CN" sz="1700" b="1" dirty="0"/>
              <a:t> </a:t>
            </a:r>
            <a:endParaRPr lang="en-US" sz="1700" b="1" dirty="0"/>
          </a:p>
          <a:p>
            <a:endParaRPr lang="en-US" sz="1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DEC35D-A9DF-9F4F-86F1-E163A7BC615B}"/>
              </a:ext>
            </a:extLst>
          </p:cNvPr>
          <p:cNvSpPr txBox="1"/>
          <p:nvPr/>
        </p:nvSpPr>
        <p:spPr>
          <a:xfrm>
            <a:off x="5034288" y="5277542"/>
            <a:ext cx="716228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Insights:</a:t>
            </a:r>
          </a:p>
          <a:p>
            <a:endParaRPr lang="en-US" sz="1500" dirty="0"/>
          </a:p>
          <a:p>
            <a:r>
              <a:rPr lang="en-US" sz="1500" dirty="0"/>
              <a:t>After taken one difference, the data become stationary.</a:t>
            </a:r>
          </a:p>
          <a:p>
            <a:endParaRPr lang="en-US" sz="17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94ED76A-C459-C649-87DA-A5AAF1C570E0}"/>
              </a:ext>
            </a:extLst>
          </p:cNvPr>
          <p:cNvSpPr txBox="1">
            <a:spLocks/>
          </p:cNvSpPr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/>
            <a:r>
              <a:rPr lang="en-US" sz="1700" b="1" dirty="0"/>
              <a:t>3.2</a:t>
            </a:r>
            <a:r>
              <a:rPr lang="en-US" altLang="zh-CN" sz="1700" b="1" dirty="0"/>
              <a:t> </a:t>
            </a:r>
            <a:r>
              <a:rPr lang="en-US" sz="1700" b="1" dirty="0"/>
              <a:t>Time series Predicting   </a:t>
            </a:r>
          </a:p>
          <a:p>
            <a:pPr marL="228600" lvl="1" indent="0">
              <a:buNone/>
            </a:pPr>
            <a:r>
              <a:rPr lang="en-US" sz="1700" b="1" dirty="0"/>
              <a:t>           (house price)</a:t>
            </a:r>
          </a:p>
          <a:p>
            <a:pPr marL="457200" lvl="1"/>
            <a:endParaRPr lang="en-US" sz="17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9B2F02-101D-3C41-8801-04E67172D2A3}"/>
              </a:ext>
            </a:extLst>
          </p:cNvPr>
          <p:cNvSpPr txBox="1"/>
          <p:nvPr/>
        </p:nvSpPr>
        <p:spPr>
          <a:xfrm>
            <a:off x="5077526" y="4161857"/>
            <a:ext cx="28721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 ACF plot of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original data </a:t>
            </a:r>
            <a:r>
              <a:rPr lang="en-US" sz="1200" dirty="0"/>
              <a:t>– Not Stationary</a:t>
            </a:r>
          </a:p>
          <a:p>
            <a:endParaRPr lang="en-US" dirty="0"/>
          </a:p>
        </p:txBody>
      </p:sp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9CA27C-57F1-8E4D-AAB8-F4E52462959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724118" y="1946499"/>
            <a:ext cx="3392418" cy="2136516"/>
          </a:xfrm>
          <a:prstGeom prst="rect">
            <a:avLst/>
          </a:prstGeom>
        </p:spPr>
      </p:pic>
      <p:pic>
        <p:nvPicPr>
          <p:cNvPr id="24" name="Picture 23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42E000A8-5291-6D40-88C4-6F035FE2ECE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560876" y="559509"/>
            <a:ext cx="3282037" cy="226460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F4044D9-6092-FE4F-BB26-BDE6025B9841}"/>
              </a:ext>
            </a:extLst>
          </p:cNvPr>
          <p:cNvSpPr txBox="1"/>
          <p:nvPr/>
        </p:nvSpPr>
        <p:spPr>
          <a:xfrm>
            <a:off x="9182299" y="2758723"/>
            <a:ext cx="25737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 Plot of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lag-1 difference data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C76B3B-71F3-4246-A4E1-AFEDAB3C67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6820" y="3699842"/>
            <a:ext cx="2470150" cy="120139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6C374AD-C34F-4643-8C4E-CB232B8B26F0}"/>
              </a:ext>
            </a:extLst>
          </p:cNvPr>
          <p:cNvSpPr txBox="1"/>
          <p:nvPr/>
        </p:nvSpPr>
        <p:spPr>
          <a:xfrm>
            <a:off x="8708726" y="4875247"/>
            <a:ext cx="28910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 ADF test results  of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lag-1 difference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892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09D124-567F-6640-A0F3-B8724B331493}"/>
              </a:ext>
            </a:extLst>
          </p:cNvPr>
          <p:cNvSpPr txBox="1">
            <a:spLocks/>
          </p:cNvSpPr>
          <p:nvPr/>
        </p:nvSpPr>
        <p:spPr>
          <a:xfrm>
            <a:off x="371094" y="1161288"/>
            <a:ext cx="3438144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altLang="zh-CN" sz="2800" dirty="0"/>
              <a:t>3. Data Munging</a:t>
            </a:r>
            <a:endParaRPr lang="en-US" sz="2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682DCCE-7689-E14E-A98D-D9288CB52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72" y="339641"/>
            <a:ext cx="1486280" cy="82571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ADDB7A9-75F1-1A49-9E31-F1AAD694B09E}"/>
              </a:ext>
            </a:extLst>
          </p:cNvPr>
          <p:cNvSpPr txBox="1"/>
          <p:nvPr/>
        </p:nvSpPr>
        <p:spPr>
          <a:xfrm>
            <a:off x="4862201" y="535757"/>
            <a:ext cx="506094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(</a:t>
            </a:r>
            <a:r>
              <a:rPr lang="en-US" altLang="zh-CN" b="1" dirty="0"/>
              <a:t>3</a:t>
            </a:r>
            <a:r>
              <a:rPr lang="en-US" b="1" dirty="0"/>
              <a:t>) ARIMA Model Parameter Choosing</a:t>
            </a:r>
            <a:r>
              <a:rPr lang="en-US" sz="1600" b="1" dirty="0">
                <a:effectLst/>
              </a:rPr>
              <a:t>  </a:t>
            </a:r>
            <a:r>
              <a:rPr lang="en-US" altLang="zh-CN" sz="1700" b="1" dirty="0"/>
              <a:t> </a:t>
            </a:r>
            <a:endParaRPr lang="en-US" sz="1700" b="1" dirty="0"/>
          </a:p>
          <a:p>
            <a:endParaRPr lang="en-US" sz="1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DEC35D-A9DF-9F4F-86F1-E163A7BC615B}"/>
              </a:ext>
            </a:extLst>
          </p:cNvPr>
          <p:cNvSpPr txBox="1"/>
          <p:nvPr/>
        </p:nvSpPr>
        <p:spPr>
          <a:xfrm>
            <a:off x="4862201" y="2988603"/>
            <a:ext cx="716228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Insights:</a:t>
            </a:r>
          </a:p>
          <a:p>
            <a:endParaRPr lang="en-US" sz="1500" dirty="0"/>
          </a:p>
          <a:p>
            <a:pPr lvl="0"/>
            <a:r>
              <a:rPr lang="en-US" sz="1500" dirty="0"/>
              <a:t>ACF Plot: the autocorrelation decays fast. It may show a AR(4) process</a:t>
            </a:r>
          </a:p>
          <a:p>
            <a:pPr lvl="0"/>
            <a:r>
              <a:rPr lang="en-US" sz="1500" dirty="0"/>
              <a:t>PACF Plot: it is difficult to get more information here</a:t>
            </a:r>
          </a:p>
          <a:p>
            <a:endParaRPr lang="en-US" sz="1500" dirty="0"/>
          </a:p>
          <a:p>
            <a:endParaRPr lang="en-US" sz="17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94ED76A-C459-C649-87DA-A5AAF1C570E0}"/>
              </a:ext>
            </a:extLst>
          </p:cNvPr>
          <p:cNvSpPr txBox="1">
            <a:spLocks/>
          </p:cNvSpPr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/>
            <a:r>
              <a:rPr lang="en-US" sz="1700" b="1" dirty="0"/>
              <a:t>3.2</a:t>
            </a:r>
            <a:r>
              <a:rPr lang="en-US" altLang="zh-CN" sz="1700" b="1" dirty="0"/>
              <a:t> </a:t>
            </a:r>
            <a:r>
              <a:rPr lang="en-US" sz="1700" b="1" dirty="0"/>
              <a:t>Time series Predicting   </a:t>
            </a:r>
          </a:p>
          <a:p>
            <a:pPr marL="228600" lvl="1" indent="0">
              <a:buNone/>
            </a:pPr>
            <a:r>
              <a:rPr lang="en-US" sz="1700" b="1" dirty="0"/>
              <a:t>           (house price)</a:t>
            </a:r>
          </a:p>
          <a:p>
            <a:pPr marL="457200" lvl="1"/>
            <a:endParaRPr lang="en-US" sz="1700" dirty="0"/>
          </a:p>
        </p:txBody>
      </p:sp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717525-9503-F74C-B3F6-D9A0A533F00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664141" y="896633"/>
            <a:ext cx="3072189" cy="20985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EB798BB-2A75-644A-B96D-DCBF5A0A1A40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8266175" y="913905"/>
            <a:ext cx="3195385" cy="20985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DF5B21-B850-564C-89EB-3E1C7EC2E715}"/>
              </a:ext>
            </a:extLst>
          </p:cNvPr>
          <p:cNvSpPr txBox="1"/>
          <p:nvPr/>
        </p:nvSpPr>
        <p:spPr>
          <a:xfrm>
            <a:off x="7998910" y="4418442"/>
            <a:ext cx="42768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500" dirty="0"/>
          </a:p>
          <a:p>
            <a:r>
              <a:rPr lang="en-US" sz="1500" dirty="0"/>
              <a:t>I write a for loop to test all possible number combinations and find the combination that carries the smallest BIC. </a:t>
            </a:r>
          </a:p>
          <a:p>
            <a:endParaRPr lang="en-US" sz="1500" dirty="0"/>
          </a:p>
          <a:p>
            <a:r>
              <a:rPr lang="en-US" sz="1500" dirty="0"/>
              <a:t>After testing, </a:t>
            </a:r>
            <a:r>
              <a:rPr lang="en-US" sz="1500" dirty="0">
                <a:solidFill>
                  <a:srgbClr val="C00000"/>
                </a:solidFill>
              </a:rPr>
              <a:t>p=1 and q=3 </a:t>
            </a:r>
            <a:r>
              <a:rPr lang="en-US" sz="1500" dirty="0"/>
              <a:t>is the best.</a:t>
            </a:r>
          </a:p>
          <a:p>
            <a:endParaRPr lang="en-US" dirty="0"/>
          </a:p>
        </p:txBody>
      </p:sp>
      <p:pic>
        <p:nvPicPr>
          <p:cNvPr id="23" name="Picture 2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AE840D-4A9C-BA4F-A33F-9410FD4D3D32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721159" y="4262591"/>
            <a:ext cx="3120258" cy="205602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87B73F0-1C9F-6544-8010-F36D10BC4457}"/>
              </a:ext>
            </a:extLst>
          </p:cNvPr>
          <p:cNvSpPr txBox="1"/>
          <p:nvPr/>
        </p:nvSpPr>
        <p:spPr>
          <a:xfrm>
            <a:off x="4969233" y="6294407"/>
            <a:ext cx="2872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 ACF plot of </a:t>
            </a:r>
            <a:r>
              <a:rPr lang="en-US" sz="1200" dirty="0">
                <a:solidFill>
                  <a:schemeClr val="accent1">
                    <a:lumMod val="75000"/>
                  </a:schemeClr>
                </a:solidFill>
              </a:rPr>
              <a:t>ARIMA(1,1,3) – white noise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619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1621</TotalTime>
  <Words>1337</Words>
  <Application>Microsoft Macintosh PowerPoint</Application>
  <PresentationFormat>Widescreen</PresentationFormat>
  <Paragraphs>255</Paragraphs>
  <Slides>16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Wu, Yunuo</dc:creator>
  <cp:lastModifiedBy>Wu, Yunuo</cp:lastModifiedBy>
  <cp:revision>54</cp:revision>
  <dcterms:created xsi:type="dcterms:W3CDTF">2020-03-09T18:59:42Z</dcterms:created>
  <dcterms:modified xsi:type="dcterms:W3CDTF">2020-03-24T17:06:40Z</dcterms:modified>
</cp:coreProperties>
</file>